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Lst>
  <p:sldSz cy="5143500" cx="9144000"/>
  <p:notesSz cx="6858000" cy="9144000"/>
  <p:embeddedFontLst>
    <p:embeddedFont>
      <p:font typeface="Arimo"/>
      <p:regular r:id="rId118"/>
      <p:bold r:id="rId119"/>
      <p:italic r:id="rId120"/>
      <p:boldItalic r:id="rId121"/>
    </p:embeddedFont>
    <p:embeddedFont>
      <p:font typeface="Poppins"/>
      <p:regular r:id="rId122"/>
      <p:bold r:id="rId123"/>
      <p:italic r:id="rId124"/>
      <p:boldItalic r:id="rId125"/>
    </p:embeddedFont>
    <p:embeddedFont>
      <p:font typeface="Oxanium"/>
      <p:regular r:id="rId126"/>
      <p:bold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128" roundtripDataSignature="AMtx7mjpWvGcB9r4HUPQ7k1ncMZozV0dZ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DM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8" Type="http://customschemas.google.com/relationships/presentationmetadata" Target="metadata"/><Relationship Id="rId127" Type="http://schemas.openxmlformats.org/officeDocument/2006/relationships/font" Target="fonts/Oxanium-bold.fntdata"/><Relationship Id="rId126" Type="http://schemas.openxmlformats.org/officeDocument/2006/relationships/font" Target="fonts/Oxanium-regular.fntdata"/><Relationship Id="rId26" Type="http://schemas.openxmlformats.org/officeDocument/2006/relationships/slide" Target="slides/slide20.xml"/><Relationship Id="rId121" Type="http://schemas.openxmlformats.org/officeDocument/2006/relationships/font" Target="fonts/Arimo-boldItalic.fntdata"/><Relationship Id="rId25" Type="http://schemas.openxmlformats.org/officeDocument/2006/relationships/slide" Target="slides/slide19.xml"/><Relationship Id="rId120" Type="http://schemas.openxmlformats.org/officeDocument/2006/relationships/font" Target="fonts/Arimo-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Poppins-boldItalic.fntdata"/><Relationship Id="rId29" Type="http://schemas.openxmlformats.org/officeDocument/2006/relationships/slide" Target="slides/slide23.xml"/><Relationship Id="rId124" Type="http://schemas.openxmlformats.org/officeDocument/2006/relationships/font" Target="fonts/Poppins-italic.fntdata"/><Relationship Id="rId123" Type="http://schemas.openxmlformats.org/officeDocument/2006/relationships/font" Target="fonts/Poppins-bold.fntdata"/><Relationship Id="rId122" Type="http://schemas.openxmlformats.org/officeDocument/2006/relationships/font" Target="fonts/Poppins-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Arimo-regular.fntdata"/><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Arimo-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27T15:42:17.211">
    <p:pos x="10" y="10"/>
    <p:text/>
    <p:extLst>
      <p:ext uri="{C676402C-5697-4E1C-873F-D02D1690AC5C}">
        <p15:threadingInfo timeZoneBias="0"/>
      </p:ext>
      <p:ext uri="http://customooxmlschemas.google.com/">
        <go:slidesCustomData xmlns:go="http://customooxmlschemas.google.com/" commentPostId="AAAAQhuAS7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5" name="Google Shape;2355;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3" name="Google Shape;2383;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1" name="Google Shape;2401;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8" name="Google Shape;2428;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7" name="Google Shape;2457;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6" name="Google Shape;2486;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4" name="Google Shape;2514;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3" name="Google Shape;2543;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5" name="Google Shape;2575;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2" name="Google Shape;262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3" name="Google Shape;2643;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1" name="Google Shape;2671;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6" name="Google Shape;106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8" name="Google Shape;128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1" name="Google Shape;131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4" name="Google Shape;133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4" name="Google Shape;139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7" name="Google Shape;141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9" name="Google Shape;143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5" name="Google Shape;148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9" name="Google Shape;1509;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9" name="Google Shape;157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3" name="Google Shape;160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7" name="Google Shape;162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0" name="Google Shape;165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3" name="Google Shape;167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6" name="Google Shape;169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9" name="Google Shape;171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3" name="Google Shape;1743;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7" name="Google Shape;1767;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1" name="Google Shape;179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6" name="Google Shape;1806;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1" name="Google Shape;182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5" name="Google Shape;1845;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8" name="Google Shape;186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1" name="Google Shape;1891;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4" name="Google Shape;191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8" name="Google Shape;193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2" name="Google Shape;1962;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7" name="Google Shape;198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1" name="Google Shape;2011;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6" name="Google Shape;2036;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1" name="Google Shape;2061;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5" name="Google Shape;2085;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1" name="Google Shape;2121;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3" name="Google Shape;2143;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9" name="Google Shape;215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1" name="Google Shape;2181;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5" name="Google Shape;2205;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6" name="Google Shape;2226;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6" name="Google Shape;2246;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3" name="Google Shape;2263;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7" name="Google Shape;2287;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6" name="Google Shape;2316;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13"/>
          <p:cNvSpPr txBox="1"/>
          <p:nvPr>
            <p:ph type="ctrTitle"/>
          </p:nvPr>
        </p:nvSpPr>
        <p:spPr>
          <a:xfrm>
            <a:off x="876825" y="982066"/>
            <a:ext cx="4980900" cy="21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49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113"/>
          <p:cNvSpPr txBox="1"/>
          <p:nvPr>
            <p:ph idx="1" type="subTitle"/>
          </p:nvPr>
        </p:nvSpPr>
        <p:spPr>
          <a:xfrm>
            <a:off x="1003402" y="3894313"/>
            <a:ext cx="4337700" cy="472500"/>
          </a:xfrm>
          <a:prstGeom prst="rect">
            <a:avLst/>
          </a:prstGeom>
          <a:solidFill>
            <a:schemeClr val="accent3"/>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113"/>
          <p:cNvSpPr txBox="1"/>
          <p:nvPr>
            <p:ph idx="2" type="subTitle"/>
          </p:nvPr>
        </p:nvSpPr>
        <p:spPr>
          <a:xfrm>
            <a:off x="876825" y="3214034"/>
            <a:ext cx="4980900" cy="39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1" i="1" sz="2700">
                <a:solidFill>
                  <a:schemeClr val="dk2"/>
                </a:solidFill>
                <a:latin typeface="Oxanium"/>
                <a:ea typeface="Oxanium"/>
                <a:cs typeface="Oxanium"/>
                <a:sym typeface="Oxan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13"/>
          <p:cNvSpPr/>
          <p:nvPr/>
        </p:nvSpPr>
        <p:spPr>
          <a:xfrm rot="10422236">
            <a:off x="-1429977" y="-1144217"/>
            <a:ext cx="3501483" cy="3136395"/>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13"/>
          <p:cNvSpPr/>
          <p:nvPr/>
        </p:nvSpPr>
        <p:spPr>
          <a:xfrm rot="-947736">
            <a:off x="6382171" y="2673375"/>
            <a:ext cx="3490958" cy="3216245"/>
          </a:xfrm>
          <a:custGeom>
            <a:rect b="b" l="l" r="r" t="t"/>
            <a:pathLst>
              <a:path extrusionOk="0" h="61992" w="67287">
                <a:moveTo>
                  <a:pt x="42675" y="1"/>
                </a:moveTo>
                <a:cubicBezTo>
                  <a:pt x="38812" y="1"/>
                  <a:pt x="35539" y="1020"/>
                  <a:pt x="33201" y="3003"/>
                </a:cubicBezTo>
                <a:cubicBezTo>
                  <a:pt x="29689" y="5972"/>
                  <a:pt x="29368" y="9993"/>
                  <a:pt x="29013" y="14247"/>
                </a:cubicBezTo>
                <a:cubicBezTo>
                  <a:pt x="28692" y="18124"/>
                  <a:pt x="28360" y="22134"/>
                  <a:pt x="25524" y="25480"/>
                </a:cubicBezTo>
                <a:cubicBezTo>
                  <a:pt x="23541" y="27804"/>
                  <a:pt x="21031" y="28237"/>
                  <a:pt x="18309" y="28237"/>
                </a:cubicBezTo>
                <a:cubicBezTo>
                  <a:pt x="17503" y="28237"/>
                  <a:pt x="16677" y="28199"/>
                  <a:pt x="15842" y="28161"/>
                </a:cubicBezTo>
                <a:cubicBezTo>
                  <a:pt x="14973" y="28118"/>
                  <a:pt x="14098" y="28076"/>
                  <a:pt x="13226" y="28076"/>
                </a:cubicBezTo>
                <a:cubicBezTo>
                  <a:pt x="10450" y="28076"/>
                  <a:pt x="7701" y="28505"/>
                  <a:pt x="5274" y="30731"/>
                </a:cubicBezTo>
                <a:cubicBezTo>
                  <a:pt x="1884" y="33843"/>
                  <a:pt x="1" y="39227"/>
                  <a:pt x="887" y="43259"/>
                </a:cubicBezTo>
                <a:cubicBezTo>
                  <a:pt x="1540" y="46206"/>
                  <a:pt x="3789" y="49297"/>
                  <a:pt x="7401" y="52221"/>
                </a:cubicBezTo>
                <a:cubicBezTo>
                  <a:pt x="10956" y="55090"/>
                  <a:pt x="15509" y="57539"/>
                  <a:pt x="20550" y="59289"/>
                </a:cubicBezTo>
                <a:cubicBezTo>
                  <a:pt x="25775" y="61100"/>
                  <a:pt x="30944" y="61992"/>
                  <a:pt x="35814" y="61992"/>
                </a:cubicBezTo>
                <a:cubicBezTo>
                  <a:pt x="43601" y="61992"/>
                  <a:pt x="50622" y="59712"/>
                  <a:pt x="55877" y="55268"/>
                </a:cubicBezTo>
                <a:cubicBezTo>
                  <a:pt x="62058" y="50039"/>
                  <a:pt x="66068" y="41587"/>
                  <a:pt x="66866" y="32104"/>
                </a:cubicBezTo>
                <a:cubicBezTo>
                  <a:pt x="67287" y="27064"/>
                  <a:pt x="66766" y="22123"/>
                  <a:pt x="65437" y="17770"/>
                </a:cubicBezTo>
                <a:cubicBezTo>
                  <a:pt x="64395" y="14358"/>
                  <a:pt x="62845" y="11311"/>
                  <a:pt x="60862" y="8863"/>
                </a:cubicBezTo>
                <a:cubicBezTo>
                  <a:pt x="56253" y="3180"/>
                  <a:pt x="51102" y="1186"/>
                  <a:pt x="47602" y="500"/>
                </a:cubicBezTo>
                <a:cubicBezTo>
                  <a:pt x="45879" y="166"/>
                  <a:pt x="44229" y="1"/>
                  <a:pt x="426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13"/>
          <p:cNvSpPr/>
          <p:nvPr/>
        </p:nvSpPr>
        <p:spPr>
          <a:xfrm>
            <a:off x="-634271" y="3690835"/>
            <a:ext cx="1071864" cy="1078726"/>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90" name="Shape 90"/>
        <p:cNvGrpSpPr/>
        <p:nvPr/>
      </p:nvGrpSpPr>
      <p:grpSpPr>
        <a:xfrm>
          <a:off x="0" y="0"/>
          <a:ext cx="0" cy="0"/>
          <a:chOff x="0" y="0"/>
          <a:chExt cx="0" cy="0"/>
        </a:xfrm>
      </p:grpSpPr>
      <p:sp>
        <p:nvSpPr>
          <p:cNvPr id="91" name="Google Shape;91;p122"/>
          <p:cNvSpPr/>
          <p:nvPr/>
        </p:nvSpPr>
        <p:spPr>
          <a:xfrm rot="-6630408">
            <a:off x="7197754" y="-1016322"/>
            <a:ext cx="2813673" cy="2520300"/>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22"/>
          <p:cNvSpPr/>
          <p:nvPr/>
        </p:nvSpPr>
        <p:spPr>
          <a:xfrm flipH="1">
            <a:off x="414288" y="-808251"/>
            <a:ext cx="1497300" cy="149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22"/>
          <p:cNvSpPr/>
          <p:nvPr/>
        </p:nvSpPr>
        <p:spPr>
          <a:xfrm>
            <a:off x="8500438" y="837604"/>
            <a:ext cx="1126241" cy="1133451"/>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94" name="Shape 94"/>
        <p:cNvGrpSpPr/>
        <p:nvPr/>
      </p:nvGrpSpPr>
      <p:grpSpPr>
        <a:xfrm>
          <a:off x="0" y="0"/>
          <a:ext cx="0" cy="0"/>
          <a:chOff x="0" y="0"/>
          <a:chExt cx="0" cy="0"/>
        </a:xfrm>
      </p:grpSpPr>
      <p:sp>
        <p:nvSpPr>
          <p:cNvPr id="95" name="Google Shape;95;p123"/>
          <p:cNvSpPr/>
          <p:nvPr/>
        </p:nvSpPr>
        <p:spPr>
          <a:xfrm rot="4438327">
            <a:off x="-1288659" y="2859802"/>
            <a:ext cx="3899818" cy="3593123"/>
          </a:xfrm>
          <a:custGeom>
            <a:rect b="b" l="l" r="r" t="t"/>
            <a:pathLst>
              <a:path extrusionOk="0" h="61992" w="67287">
                <a:moveTo>
                  <a:pt x="42675" y="1"/>
                </a:moveTo>
                <a:cubicBezTo>
                  <a:pt x="38812" y="1"/>
                  <a:pt x="35539" y="1020"/>
                  <a:pt x="33201" y="3003"/>
                </a:cubicBezTo>
                <a:cubicBezTo>
                  <a:pt x="29689" y="5972"/>
                  <a:pt x="29368" y="9993"/>
                  <a:pt x="29013" y="14247"/>
                </a:cubicBezTo>
                <a:cubicBezTo>
                  <a:pt x="28692" y="18124"/>
                  <a:pt x="28360" y="22134"/>
                  <a:pt x="25524" y="25480"/>
                </a:cubicBezTo>
                <a:cubicBezTo>
                  <a:pt x="23541" y="27804"/>
                  <a:pt x="21031" y="28237"/>
                  <a:pt x="18309" y="28237"/>
                </a:cubicBezTo>
                <a:cubicBezTo>
                  <a:pt x="17503" y="28237"/>
                  <a:pt x="16677" y="28199"/>
                  <a:pt x="15842" y="28161"/>
                </a:cubicBezTo>
                <a:cubicBezTo>
                  <a:pt x="14973" y="28118"/>
                  <a:pt x="14098" y="28076"/>
                  <a:pt x="13226" y="28076"/>
                </a:cubicBezTo>
                <a:cubicBezTo>
                  <a:pt x="10450" y="28076"/>
                  <a:pt x="7701" y="28505"/>
                  <a:pt x="5274" y="30731"/>
                </a:cubicBezTo>
                <a:cubicBezTo>
                  <a:pt x="1884" y="33843"/>
                  <a:pt x="1" y="39227"/>
                  <a:pt x="887" y="43259"/>
                </a:cubicBezTo>
                <a:cubicBezTo>
                  <a:pt x="1540" y="46206"/>
                  <a:pt x="3789" y="49297"/>
                  <a:pt x="7401" y="52221"/>
                </a:cubicBezTo>
                <a:cubicBezTo>
                  <a:pt x="10956" y="55090"/>
                  <a:pt x="15509" y="57539"/>
                  <a:pt x="20550" y="59289"/>
                </a:cubicBezTo>
                <a:cubicBezTo>
                  <a:pt x="25775" y="61100"/>
                  <a:pt x="30944" y="61992"/>
                  <a:pt x="35814" y="61992"/>
                </a:cubicBezTo>
                <a:cubicBezTo>
                  <a:pt x="43601" y="61992"/>
                  <a:pt x="50622" y="59712"/>
                  <a:pt x="55877" y="55268"/>
                </a:cubicBezTo>
                <a:cubicBezTo>
                  <a:pt x="62058" y="50039"/>
                  <a:pt x="66068" y="41587"/>
                  <a:pt x="66866" y="32104"/>
                </a:cubicBezTo>
                <a:cubicBezTo>
                  <a:pt x="67287" y="27064"/>
                  <a:pt x="66766" y="22123"/>
                  <a:pt x="65437" y="17770"/>
                </a:cubicBezTo>
                <a:cubicBezTo>
                  <a:pt x="64395" y="14358"/>
                  <a:pt x="62845" y="11311"/>
                  <a:pt x="60862" y="8863"/>
                </a:cubicBezTo>
                <a:cubicBezTo>
                  <a:pt x="56253" y="3180"/>
                  <a:pt x="51102" y="1186"/>
                  <a:pt x="47602" y="500"/>
                </a:cubicBezTo>
                <a:cubicBezTo>
                  <a:pt x="45879" y="166"/>
                  <a:pt x="44229" y="1"/>
                  <a:pt x="426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23"/>
          <p:cNvSpPr/>
          <p:nvPr/>
        </p:nvSpPr>
        <p:spPr>
          <a:xfrm>
            <a:off x="1210321" y="-883638"/>
            <a:ext cx="1497300" cy="149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23"/>
          <p:cNvSpPr/>
          <p:nvPr/>
        </p:nvSpPr>
        <p:spPr>
          <a:xfrm flipH="1" rot="9898215">
            <a:off x="6843696" y="-1450858"/>
            <a:ext cx="2813399" cy="2520055"/>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23"/>
          <p:cNvSpPr/>
          <p:nvPr/>
        </p:nvSpPr>
        <p:spPr>
          <a:xfrm flipH="1" rot="-7315828">
            <a:off x="6769786" y="4350994"/>
            <a:ext cx="1853069" cy="1864932"/>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114"/>
          <p:cNvSpPr txBox="1"/>
          <p:nvPr>
            <p:ph type="title"/>
          </p:nvPr>
        </p:nvSpPr>
        <p:spPr>
          <a:xfrm>
            <a:off x="4256150" y="1580475"/>
            <a:ext cx="3008100" cy="119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1"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114"/>
          <p:cNvSpPr txBox="1"/>
          <p:nvPr>
            <p:ph idx="1" type="subTitle"/>
          </p:nvPr>
        </p:nvSpPr>
        <p:spPr>
          <a:xfrm>
            <a:off x="4256150" y="2844640"/>
            <a:ext cx="3008100" cy="67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8" name="Google Shape;18;p114"/>
          <p:cNvSpPr txBox="1"/>
          <p:nvPr>
            <p:ph idx="2" type="title"/>
          </p:nvPr>
        </p:nvSpPr>
        <p:spPr>
          <a:xfrm flipH="1">
            <a:off x="2127825" y="1974050"/>
            <a:ext cx="1533900" cy="119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7000">
                <a:solidFill>
                  <a:schemeClr val="accent3"/>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p:txBody>
      </p:sp>
      <p:sp>
        <p:nvSpPr>
          <p:cNvPr id="19" name="Google Shape;19;p114"/>
          <p:cNvSpPr/>
          <p:nvPr/>
        </p:nvSpPr>
        <p:spPr>
          <a:xfrm flipH="1" rot="-10422329">
            <a:off x="7047604" y="-777179"/>
            <a:ext cx="2743943" cy="2457841"/>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14"/>
          <p:cNvSpPr/>
          <p:nvPr/>
        </p:nvSpPr>
        <p:spPr>
          <a:xfrm flipH="1">
            <a:off x="6679945" y="-471415"/>
            <a:ext cx="1071864" cy="1078726"/>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14"/>
          <p:cNvSpPr/>
          <p:nvPr/>
        </p:nvSpPr>
        <p:spPr>
          <a:xfrm>
            <a:off x="1219362" y="-733971"/>
            <a:ext cx="1396800" cy="1396800"/>
          </a:xfrm>
          <a:prstGeom prst="ellipse">
            <a:avLst/>
          </a:prstGeom>
          <a:solidFill>
            <a:srgbClr val="FCD949">
              <a:alpha val="5254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14"/>
          <p:cNvSpPr/>
          <p:nvPr/>
        </p:nvSpPr>
        <p:spPr>
          <a:xfrm flipH="1" rot="947736">
            <a:off x="-1219565" y="2673375"/>
            <a:ext cx="3490958" cy="3216245"/>
          </a:xfrm>
          <a:custGeom>
            <a:rect b="b" l="l" r="r" t="t"/>
            <a:pathLst>
              <a:path extrusionOk="0" h="61992" w="67287">
                <a:moveTo>
                  <a:pt x="42675" y="1"/>
                </a:moveTo>
                <a:cubicBezTo>
                  <a:pt x="38812" y="1"/>
                  <a:pt x="35539" y="1020"/>
                  <a:pt x="33201" y="3003"/>
                </a:cubicBezTo>
                <a:cubicBezTo>
                  <a:pt x="29689" y="5972"/>
                  <a:pt x="29368" y="9993"/>
                  <a:pt x="29013" y="14247"/>
                </a:cubicBezTo>
                <a:cubicBezTo>
                  <a:pt x="28692" y="18124"/>
                  <a:pt x="28360" y="22134"/>
                  <a:pt x="25524" y="25480"/>
                </a:cubicBezTo>
                <a:cubicBezTo>
                  <a:pt x="23541" y="27804"/>
                  <a:pt x="21031" y="28237"/>
                  <a:pt x="18309" y="28237"/>
                </a:cubicBezTo>
                <a:cubicBezTo>
                  <a:pt x="17503" y="28237"/>
                  <a:pt x="16677" y="28199"/>
                  <a:pt x="15842" y="28161"/>
                </a:cubicBezTo>
                <a:cubicBezTo>
                  <a:pt x="14973" y="28118"/>
                  <a:pt x="14098" y="28076"/>
                  <a:pt x="13226" y="28076"/>
                </a:cubicBezTo>
                <a:cubicBezTo>
                  <a:pt x="10450" y="28076"/>
                  <a:pt x="7701" y="28505"/>
                  <a:pt x="5274" y="30731"/>
                </a:cubicBezTo>
                <a:cubicBezTo>
                  <a:pt x="1884" y="33843"/>
                  <a:pt x="1" y="39227"/>
                  <a:pt x="887" y="43259"/>
                </a:cubicBezTo>
                <a:cubicBezTo>
                  <a:pt x="1540" y="46206"/>
                  <a:pt x="3789" y="49297"/>
                  <a:pt x="7401" y="52221"/>
                </a:cubicBezTo>
                <a:cubicBezTo>
                  <a:pt x="10956" y="55090"/>
                  <a:pt x="15509" y="57539"/>
                  <a:pt x="20550" y="59289"/>
                </a:cubicBezTo>
                <a:cubicBezTo>
                  <a:pt x="25775" y="61100"/>
                  <a:pt x="30944" y="61992"/>
                  <a:pt x="35814" y="61992"/>
                </a:cubicBezTo>
                <a:cubicBezTo>
                  <a:pt x="43601" y="61992"/>
                  <a:pt x="50622" y="59712"/>
                  <a:pt x="55877" y="55268"/>
                </a:cubicBezTo>
                <a:cubicBezTo>
                  <a:pt x="62058" y="50039"/>
                  <a:pt x="66068" y="41587"/>
                  <a:pt x="66866" y="32104"/>
                </a:cubicBezTo>
                <a:cubicBezTo>
                  <a:pt x="67287" y="27064"/>
                  <a:pt x="66766" y="22123"/>
                  <a:pt x="65437" y="17770"/>
                </a:cubicBezTo>
                <a:cubicBezTo>
                  <a:pt x="64395" y="14358"/>
                  <a:pt x="62845" y="11311"/>
                  <a:pt x="60862" y="8863"/>
                </a:cubicBezTo>
                <a:cubicBezTo>
                  <a:pt x="56253" y="3180"/>
                  <a:pt x="51102" y="1186"/>
                  <a:pt x="47602" y="500"/>
                </a:cubicBezTo>
                <a:cubicBezTo>
                  <a:pt x="45879" y="166"/>
                  <a:pt x="44229" y="1"/>
                  <a:pt x="426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115"/>
          <p:cNvSpPr/>
          <p:nvPr/>
        </p:nvSpPr>
        <p:spPr>
          <a:xfrm>
            <a:off x="-477888" y="4126479"/>
            <a:ext cx="1396800" cy="1396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15"/>
          <p:cNvSpPr txBox="1"/>
          <p:nvPr>
            <p:ph type="title"/>
          </p:nvPr>
        </p:nvSpPr>
        <p:spPr>
          <a:xfrm>
            <a:off x="724425" y="540025"/>
            <a:ext cx="6842100" cy="55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115"/>
          <p:cNvSpPr/>
          <p:nvPr/>
        </p:nvSpPr>
        <p:spPr>
          <a:xfrm flipH="1" rot="-10422329">
            <a:off x="7204704" y="-1005191"/>
            <a:ext cx="2743943" cy="2457841"/>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15"/>
          <p:cNvSpPr/>
          <p:nvPr/>
        </p:nvSpPr>
        <p:spPr>
          <a:xfrm>
            <a:off x="231988" y="4060835"/>
            <a:ext cx="825050" cy="830332"/>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28" name="Shape 28"/>
        <p:cNvGrpSpPr/>
        <p:nvPr/>
      </p:nvGrpSpPr>
      <p:grpSpPr>
        <a:xfrm>
          <a:off x="0" y="0"/>
          <a:ext cx="0" cy="0"/>
          <a:chOff x="0" y="0"/>
          <a:chExt cx="0" cy="0"/>
        </a:xfrm>
      </p:grpSpPr>
      <p:sp>
        <p:nvSpPr>
          <p:cNvPr id="29" name="Google Shape;29;p116"/>
          <p:cNvSpPr txBox="1"/>
          <p:nvPr>
            <p:ph type="title"/>
          </p:nvPr>
        </p:nvSpPr>
        <p:spPr>
          <a:xfrm flipH="1">
            <a:off x="1930463" y="1598150"/>
            <a:ext cx="3008100" cy="1195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b="1"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116"/>
          <p:cNvSpPr txBox="1"/>
          <p:nvPr>
            <p:ph idx="1" type="subTitle"/>
          </p:nvPr>
        </p:nvSpPr>
        <p:spPr>
          <a:xfrm flipH="1">
            <a:off x="1930463" y="2874840"/>
            <a:ext cx="3008100" cy="67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8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1" name="Google Shape;31;p116"/>
          <p:cNvSpPr txBox="1"/>
          <p:nvPr>
            <p:ph idx="2" type="title"/>
          </p:nvPr>
        </p:nvSpPr>
        <p:spPr>
          <a:xfrm>
            <a:off x="5392813" y="1974000"/>
            <a:ext cx="1533900" cy="119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7000">
                <a:solidFill>
                  <a:schemeClr val="accent4"/>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p:txBody>
      </p:sp>
      <p:sp>
        <p:nvSpPr>
          <p:cNvPr id="32" name="Google Shape;32;p116"/>
          <p:cNvSpPr/>
          <p:nvPr/>
        </p:nvSpPr>
        <p:spPr>
          <a:xfrm flipH="1">
            <a:off x="1287325" y="4346474"/>
            <a:ext cx="1497300" cy="149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16"/>
          <p:cNvSpPr/>
          <p:nvPr/>
        </p:nvSpPr>
        <p:spPr>
          <a:xfrm rot="-899922">
            <a:off x="7114847" y="3188043"/>
            <a:ext cx="2743876" cy="2457781"/>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16"/>
          <p:cNvSpPr/>
          <p:nvPr/>
        </p:nvSpPr>
        <p:spPr>
          <a:xfrm rot="-10118513">
            <a:off x="-1413779" y="-1242395"/>
            <a:ext cx="3490922" cy="3216211"/>
          </a:xfrm>
          <a:custGeom>
            <a:rect b="b" l="l" r="r" t="t"/>
            <a:pathLst>
              <a:path extrusionOk="0" h="61992" w="67287">
                <a:moveTo>
                  <a:pt x="42675" y="1"/>
                </a:moveTo>
                <a:cubicBezTo>
                  <a:pt x="38812" y="1"/>
                  <a:pt x="35539" y="1020"/>
                  <a:pt x="33201" y="3003"/>
                </a:cubicBezTo>
                <a:cubicBezTo>
                  <a:pt x="29689" y="5972"/>
                  <a:pt x="29368" y="9993"/>
                  <a:pt x="29013" y="14247"/>
                </a:cubicBezTo>
                <a:cubicBezTo>
                  <a:pt x="28692" y="18124"/>
                  <a:pt x="28360" y="22134"/>
                  <a:pt x="25524" y="25480"/>
                </a:cubicBezTo>
                <a:cubicBezTo>
                  <a:pt x="23541" y="27804"/>
                  <a:pt x="21031" y="28237"/>
                  <a:pt x="18309" y="28237"/>
                </a:cubicBezTo>
                <a:cubicBezTo>
                  <a:pt x="17503" y="28237"/>
                  <a:pt x="16677" y="28199"/>
                  <a:pt x="15842" y="28161"/>
                </a:cubicBezTo>
                <a:cubicBezTo>
                  <a:pt x="14973" y="28118"/>
                  <a:pt x="14098" y="28076"/>
                  <a:pt x="13226" y="28076"/>
                </a:cubicBezTo>
                <a:cubicBezTo>
                  <a:pt x="10450" y="28076"/>
                  <a:pt x="7701" y="28505"/>
                  <a:pt x="5274" y="30731"/>
                </a:cubicBezTo>
                <a:cubicBezTo>
                  <a:pt x="1884" y="33843"/>
                  <a:pt x="1" y="39227"/>
                  <a:pt x="887" y="43259"/>
                </a:cubicBezTo>
                <a:cubicBezTo>
                  <a:pt x="1540" y="46206"/>
                  <a:pt x="3789" y="49297"/>
                  <a:pt x="7401" y="52221"/>
                </a:cubicBezTo>
                <a:cubicBezTo>
                  <a:pt x="10956" y="55090"/>
                  <a:pt x="15509" y="57539"/>
                  <a:pt x="20550" y="59289"/>
                </a:cubicBezTo>
                <a:cubicBezTo>
                  <a:pt x="25775" y="61100"/>
                  <a:pt x="30944" y="61992"/>
                  <a:pt x="35814" y="61992"/>
                </a:cubicBezTo>
                <a:cubicBezTo>
                  <a:pt x="43601" y="61992"/>
                  <a:pt x="50622" y="59712"/>
                  <a:pt x="55877" y="55268"/>
                </a:cubicBezTo>
                <a:cubicBezTo>
                  <a:pt x="62058" y="50039"/>
                  <a:pt x="66068" y="41587"/>
                  <a:pt x="66866" y="32104"/>
                </a:cubicBezTo>
                <a:cubicBezTo>
                  <a:pt x="67287" y="27064"/>
                  <a:pt x="66766" y="22123"/>
                  <a:pt x="65437" y="17770"/>
                </a:cubicBezTo>
                <a:cubicBezTo>
                  <a:pt x="64395" y="14358"/>
                  <a:pt x="62845" y="11311"/>
                  <a:pt x="60862" y="8863"/>
                </a:cubicBezTo>
                <a:cubicBezTo>
                  <a:pt x="56253" y="3180"/>
                  <a:pt x="51102" y="1186"/>
                  <a:pt x="47602" y="500"/>
                </a:cubicBezTo>
                <a:cubicBezTo>
                  <a:pt x="45879" y="166"/>
                  <a:pt x="44229" y="1"/>
                  <a:pt x="426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16"/>
          <p:cNvSpPr/>
          <p:nvPr/>
        </p:nvSpPr>
        <p:spPr>
          <a:xfrm flipH="1">
            <a:off x="-480205" y="1079510"/>
            <a:ext cx="1071864" cy="1078726"/>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36" name="Shape 36"/>
        <p:cNvGrpSpPr/>
        <p:nvPr/>
      </p:nvGrpSpPr>
      <p:grpSpPr>
        <a:xfrm>
          <a:off x="0" y="0"/>
          <a:ext cx="0" cy="0"/>
          <a:chOff x="0" y="0"/>
          <a:chExt cx="0" cy="0"/>
        </a:xfrm>
      </p:grpSpPr>
      <p:sp>
        <p:nvSpPr>
          <p:cNvPr id="37" name="Google Shape;37;p117"/>
          <p:cNvSpPr txBox="1"/>
          <p:nvPr>
            <p:ph idx="1" type="subTitle"/>
          </p:nvPr>
        </p:nvSpPr>
        <p:spPr>
          <a:xfrm>
            <a:off x="1802513" y="1792173"/>
            <a:ext cx="2446500" cy="47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38" name="Google Shape;38;p117"/>
          <p:cNvSpPr txBox="1"/>
          <p:nvPr>
            <p:ph idx="2" type="subTitle"/>
          </p:nvPr>
        </p:nvSpPr>
        <p:spPr>
          <a:xfrm>
            <a:off x="1802513" y="1390975"/>
            <a:ext cx="2446500" cy="404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2000"/>
              <a:buFont typeface="Oxanium"/>
              <a:buNone/>
              <a:defRPr b="1" sz="2000">
                <a:latin typeface="Oxanium"/>
                <a:ea typeface="Oxanium"/>
                <a:cs typeface="Oxanium"/>
                <a:sym typeface="Oxanium"/>
              </a:defRPr>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p:txBody>
      </p:sp>
      <p:sp>
        <p:nvSpPr>
          <p:cNvPr id="39" name="Google Shape;39;p117"/>
          <p:cNvSpPr txBox="1"/>
          <p:nvPr>
            <p:ph idx="3" type="subTitle"/>
          </p:nvPr>
        </p:nvSpPr>
        <p:spPr>
          <a:xfrm>
            <a:off x="1802513" y="4129773"/>
            <a:ext cx="2446500" cy="47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40" name="Google Shape;40;p117"/>
          <p:cNvSpPr txBox="1"/>
          <p:nvPr>
            <p:ph idx="4" type="subTitle"/>
          </p:nvPr>
        </p:nvSpPr>
        <p:spPr>
          <a:xfrm>
            <a:off x="1802513" y="3728575"/>
            <a:ext cx="2446500" cy="404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2000"/>
              <a:buFont typeface="Oxanium"/>
              <a:buNone/>
              <a:defRPr b="1" sz="2000">
                <a:latin typeface="Oxanium"/>
                <a:ea typeface="Oxanium"/>
                <a:cs typeface="Oxanium"/>
                <a:sym typeface="Oxanium"/>
              </a:defRPr>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p:txBody>
      </p:sp>
      <p:sp>
        <p:nvSpPr>
          <p:cNvPr id="41" name="Google Shape;41;p117"/>
          <p:cNvSpPr txBox="1"/>
          <p:nvPr>
            <p:ph idx="5" type="subTitle"/>
          </p:nvPr>
        </p:nvSpPr>
        <p:spPr>
          <a:xfrm>
            <a:off x="5802852" y="2928723"/>
            <a:ext cx="2446500" cy="47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42" name="Google Shape;42;p117"/>
          <p:cNvSpPr txBox="1"/>
          <p:nvPr>
            <p:ph idx="6" type="subTitle"/>
          </p:nvPr>
        </p:nvSpPr>
        <p:spPr>
          <a:xfrm>
            <a:off x="5802852" y="2527525"/>
            <a:ext cx="2446500" cy="404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2000"/>
              <a:buFont typeface="Oxanium"/>
              <a:buNone/>
              <a:defRPr b="1" sz="2000">
                <a:latin typeface="Oxanium"/>
                <a:ea typeface="Oxanium"/>
                <a:cs typeface="Oxanium"/>
                <a:sym typeface="Oxanium"/>
              </a:defRPr>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p:txBody>
      </p:sp>
      <p:sp>
        <p:nvSpPr>
          <p:cNvPr id="43" name="Google Shape;43;p117"/>
          <p:cNvSpPr txBox="1"/>
          <p:nvPr>
            <p:ph idx="7" type="subTitle"/>
          </p:nvPr>
        </p:nvSpPr>
        <p:spPr>
          <a:xfrm>
            <a:off x="1802513" y="2932327"/>
            <a:ext cx="2446500" cy="47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44" name="Google Shape;44;p117"/>
          <p:cNvSpPr txBox="1"/>
          <p:nvPr>
            <p:ph idx="8" type="subTitle"/>
          </p:nvPr>
        </p:nvSpPr>
        <p:spPr>
          <a:xfrm>
            <a:off x="1802513" y="2527929"/>
            <a:ext cx="2446500" cy="404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2000"/>
              <a:buFont typeface="Oxanium"/>
              <a:buNone/>
              <a:defRPr b="1" sz="2000">
                <a:latin typeface="Oxanium"/>
                <a:ea typeface="Oxanium"/>
                <a:cs typeface="Oxanium"/>
                <a:sym typeface="Oxanium"/>
              </a:defRPr>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p:txBody>
      </p:sp>
      <p:sp>
        <p:nvSpPr>
          <p:cNvPr id="45" name="Google Shape;45;p117"/>
          <p:cNvSpPr txBox="1"/>
          <p:nvPr>
            <p:ph idx="9" type="subTitle"/>
          </p:nvPr>
        </p:nvSpPr>
        <p:spPr>
          <a:xfrm>
            <a:off x="5802852" y="1793777"/>
            <a:ext cx="2446500" cy="47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46" name="Google Shape;46;p117"/>
          <p:cNvSpPr txBox="1"/>
          <p:nvPr>
            <p:ph idx="13" type="subTitle"/>
          </p:nvPr>
        </p:nvSpPr>
        <p:spPr>
          <a:xfrm>
            <a:off x="5802852" y="1389379"/>
            <a:ext cx="2446500" cy="404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2000"/>
              <a:buFont typeface="Oxanium"/>
              <a:buNone/>
              <a:defRPr b="1" sz="2000">
                <a:latin typeface="Oxanium"/>
                <a:ea typeface="Oxanium"/>
                <a:cs typeface="Oxanium"/>
                <a:sym typeface="Oxanium"/>
              </a:defRPr>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p:txBody>
      </p:sp>
      <p:sp>
        <p:nvSpPr>
          <p:cNvPr id="47" name="Google Shape;47;p117"/>
          <p:cNvSpPr txBox="1"/>
          <p:nvPr>
            <p:ph idx="14" type="subTitle"/>
          </p:nvPr>
        </p:nvSpPr>
        <p:spPr>
          <a:xfrm>
            <a:off x="5802852" y="4129773"/>
            <a:ext cx="2446500" cy="473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r">
              <a:lnSpc>
                <a:spcPct val="100000"/>
              </a:lnSpc>
              <a:spcBef>
                <a:spcPts val="0"/>
              </a:spcBef>
              <a:spcAft>
                <a:spcPts val="0"/>
              </a:spcAft>
              <a:buClr>
                <a:schemeClr val="dk1"/>
              </a:buClr>
              <a:buSzPts val="1400"/>
              <a:buNone/>
              <a:defRPr>
                <a:solidFill>
                  <a:schemeClr val="dk1"/>
                </a:solidFill>
              </a:defRPr>
            </a:lvl2pPr>
            <a:lvl3pPr lvl="2" algn="r">
              <a:lnSpc>
                <a:spcPct val="100000"/>
              </a:lnSpc>
              <a:spcBef>
                <a:spcPts val="0"/>
              </a:spcBef>
              <a:spcAft>
                <a:spcPts val="0"/>
              </a:spcAft>
              <a:buClr>
                <a:schemeClr val="dk1"/>
              </a:buClr>
              <a:buSzPts val="1400"/>
              <a:buNone/>
              <a:defRPr>
                <a:solidFill>
                  <a:schemeClr val="dk1"/>
                </a:solidFill>
              </a:defRPr>
            </a:lvl3pPr>
            <a:lvl4pPr lvl="3" algn="r">
              <a:lnSpc>
                <a:spcPct val="100000"/>
              </a:lnSpc>
              <a:spcBef>
                <a:spcPts val="0"/>
              </a:spcBef>
              <a:spcAft>
                <a:spcPts val="0"/>
              </a:spcAft>
              <a:buClr>
                <a:schemeClr val="dk1"/>
              </a:buClr>
              <a:buSzPts val="1400"/>
              <a:buNone/>
              <a:defRPr>
                <a:solidFill>
                  <a:schemeClr val="dk1"/>
                </a:solidFill>
              </a:defRPr>
            </a:lvl4pPr>
            <a:lvl5pPr lvl="4" algn="r">
              <a:lnSpc>
                <a:spcPct val="100000"/>
              </a:lnSpc>
              <a:spcBef>
                <a:spcPts val="0"/>
              </a:spcBef>
              <a:spcAft>
                <a:spcPts val="0"/>
              </a:spcAft>
              <a:buClr>
                <a:schemeClr val="dk1"/>
              </a:buClr>
              <a:buSzPts val="1400"/>
              <a:buNone/>
              <a:defRPr>
                <a:solidFill>
                  <a:schemeClr val="dk1"/>
                </a:solidFill>
              </a:defRPr>
            </a:lvl5pPr>
            <a:lvl6pPr lvl="5" algn="r">
              <a:lnSpc>
                <a:spcPct val="100000"/>
              </a:lnSpc>
              <a:spcBef>
                <a:spcPts val="0"/>
              </a:spcBef>
              <a:spcAft>
                <a:spcPts val="0"/>
              </a:spcAft>
              <a:buClr>
                <a:schemeClr val="dk1"/>
              </a:buClr>
              <a:buSzPts val="1400"/>
              <a:buNone/>
              <a:defRPr>
                <a:solidFill>
                  <a:schemeClr val="dk1"/>
                </a:solidFill>
              </a:defRPr>
            </a:lvl6pPr>
            <a:lvl7pPr lvl="6" algn="r">
              <a:lnSpc>
                <a:spcPct val="100000"/>
              </a:lnSpc>
              <a:spcBef>
                <a:spcPts val="0"/>
              </a:spcBef>
              <a:spcAft>
                <a:spcPts val="0"/>
              </a:spcAft>
              <a:buClr>
                <a:schemeClr val="dk1"/>
              </a:buClr>
              <a:buSzPts val="1400"/>
              <a:buNone/>
              <a:defRPr>
                <a:solidFill>
                  <a:schemeClr val="dk1"/>
                </a:solidFill>
              </a:defRPr>
            </a:lvl7pPr>
            <a:lvl8pPr lvl="7" algn="r">
              <a:lnSpc>
                <a:spcPct val="100000"/>
              </a:lnSpc>
              <a:spcBef>
                <a:spcPts val="0"/>
              </a:spcBef>
              <a:spcAft>
                <a:spcPts val="0"/>
              </a:spcAft>
              <a:buClr>
                <a:schemeClr val="dk1"/>
              </a:buClr>
              <a:buSzPts val="1400"/>
              <a:buNone/>
              <a:defRPr>
                <a:solidFill>
                  <a:schemeClr val="dk1"/>
                </a:solidFill>
              </a:defRPr>
            </a:lvl8pPr>
            <a:lvl9pPr lvl="8" algn="r">
              <a:lnSpc>
                <a:spcPct val="100000"/>
              </a:lnSpc>
              <a:spcBef>
                <a:spcPts val="0"/>
              </a:spcBef>
              <a:spcAft>
                <a:spcPts val="0"/>
              </a:spcAft>
              <a:buClr>
                <a:schemeClr val="dk1"/>
              </a:buClr>
              <a:buSzPts val="1400"/>
              <a:buNone/>
              <a:defRPr>
                <a:solidFill>
                  <a:schemeClr val="dk1"/>
                </a:solidFill>
              </a:defRPr>
            </a:lvl9pPr>
          </a:lstStyle>
          <a:p/>
        </p:txBody>
      </p:sp>
      <p:sp>
        <p:nvSpPr>
          <p:cNvPr id="48" name="Google Shape;48;p117"/>
          <p:cNvSpPr txBox="1"/>
          <p:nvPr>
            <p:ph idx="15" type="subTitle"/>
          </p:nvPr>
        </p:nvSpPr>
        <p:spPr>
          <a:xfrm>
            <a:off x="5802852" y="3728575"/>
            <a:ext cx="2446500" cy="404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2000"/>
              <a:buFont typeface="Oxanium"/>
              <a:buNone/>
              <a:defRPr b="1" sz="2000">
                <a:latin typeface="Oxanium"/>
                <a:ea typeface="Oxanium"/>
                <a:cs typeface="Oxanium"/>
                <a:sym typeface="Oxanium"/>
              </a:defRPr>
            </a:lvl1pPr>
            <a:lvl2pPr lvl="1" algn="r">
              <a:lnSpc>
                <a:spcPct val="100000"/>
              </a:lnSpc>
              <a:spcBef>
                <a:spcPts val="0"/>
              </a:spcBef>
              <a:spcAft>
                <a:spcPts val="0"/>
              </a:spcAft>
              <a:buClr>
                <a:schemeClr val="dk1"/>
              </a:buClr>
              <a:buSzPts val="2000"/>
              <a:buNone/>
              <a:defRPr sz="2000">
                <a:solidFill>
                  <a:schemeClr val="dk1"/>
                </a:solidFill>
              </a:defRPr>
            </a:lvl2pPr>
            <a:lvl3pPr lvl="2" algn="r">
              <a:lnSpc>
                <a:spcPct val="100000"/>
              </a:lnSpc>
              <a:spcBef>
                <a:spcPts val="0"/>
              </a:spcBef>
              <a:spcAft>
                <a:spcPts val="0"/>
              </a:spcAft>
              <a:buClr>
                <a:schemeClr val="dk1"/>
              </a:buClr>
              <a:buSzPts val="2000"/>
              <a:buNone/>
              <a:defRPr sz="2000">
                <a:solidFill>
                  <a:schemeClr val="dk1"/>
                </a:solidFill>
              </a:defRPr>
            </a:lvl3pPr>
            <a:lvl4pPr lvl="3" algn="r">
              <a:lnSpc>
                <a:spcPct val="100000"/>
              </a:lnSpc>
              <a:spcBef>
                <a:spcPts val="0"/>
              </a:spcBef>
              <a:spcAft>
                <a:spcPts val="0"/>
              </a:spcAft>
              <a:buClr>
                <a:schemeClr val="dk1"/>
              </a:buClr>
              <a:buSzPts val="2000"/>
              <a:buNone/>
              <a:defRPr sz="2000">
                <a:solidFill>
                  <a:schemeClr val="dk1"/>
                </a:solidFill>
              </a:defRPr>
            </a:lvl4pPr>
            <a:lvl5pPr lvl="4" algn="r">
              <a:lnSpc>
                <a:spcPct val="100000"/>
              </a:lnSpc>
              <a:spcBef>
                <a:spcPts val="0"/>
              </a:spcBef>
              <a:spcAft>
                <a:spcPts val="0"/>
              </a:spcAft>
              <a:buClr>
                <a:schemeClr val="dk1"/>
              </a:buClr>
              <a:buSzPts val="2000"/>
              <a:buNone/>
              <a:defRPr sz="2000">
                <a:solidFill>
                  <a:schemeClr val="dk1"/>
                </a:solidFill>
              </a:defRPr>
            </a:lvl5pPr>
            <a:lvl6pPr lvl="5" algn="r">
              <a:lnSpc>
                <a:spcPct val="100000"/>
              </a:lnSpc>
              <a:spcBef>
                <a:spcPts val="0"/>
              </a:spcBef>
              <a:spcAft>
                <a:spcPts val="0"/>
              </a:spcAft>
              <a:buClr>
                <a:schemeClr val="dk1"/>
              </a:buClr>
              <a:buSzPts val="2000"/>
              <a:buNone/>
              <a:defRPr sz="2000">
                <a:solidFill>
                  <a:schemeClr val="dk1"/>
                </a:solidFill>
              </a:defRPr>
            </a:lvl6pPr>
            <a:lvl7pPr lvl="6" algn="r">
              <a:lnSpc>
                <a:spcPct val="100000"/>
              </a:lnSpc>
              <a:spcBef>
                <a:spcPts val="0"/>
              </a:spcBef>
              <a:spcAft>
                <a:spcPts val="0"/>
              </a:spcAft>
              <a:buClr>
                <a:schemeClr val="dk1"/>
              </a:buClr>
              <a:buSzPts val="2000"/>
              <a:buNone/>
              <a:defRPr sz="2000">
                <a:solidFill>
                  <a:schemeClr val="dk1"/>
                </a:solidFill>
              </a:defRPr>
            </a:lvl7pPr>
            <a:lvl8pPr lvl="7" algn="r">
              <a:lnSpc>
                <a:spcPct val="100000"/>
              </a:lnSpc>
              <a:spcBef>
                <a:spcPts val="0"/>
              </a:spcBef>
              <a:spcAft>
                <a:spcPts val="0"/>
              </a:spcAft>
              <a:buClr>
                <a:schemeClr val="dk1"/>
              </a:buClr>
              <a:buSzPts val="2000"/>
              <a:buNone/>
              <a:defRPr sz="2000">
                <a:solidFill>
                  <a:schemeClr val="dk1"/>
                </a:solidFill>
              </a:defRPr>
            </a:lvl8pPr>
            <a:lvl9pPr lvl="8" algn="r">
              <a:lnSpc>
                <a:spcPct val="100000"/>
              </a:lnSpc>
              <a:spcBef>
                <a:spcPts val="0"/>
              </a:spcBef>
              <a:spcAft>
                <a:spcPts val="0"/>
              </a:spcAft>
              <a:buClr>
                <a:schemeClr val="dk1"/>
              </a:buClr>
              <a:buSzPts val="2000"/>
              <a:buNone/>
              <a:defRPr sz="2000">
                <a:solidFill>
                  <a:schemeClr val="dk1"/>
                </a:solidFill>
              </a:defRPr>
            </a:lvl9pPr>
          </a:lstStyle>
          <a:p/>
        </p:txBody>
      </p:sp>
      <p:sp>
        <p:nvSpPr>
          <p:cNvPr id="49" name="Google Shape;49;p117"/>
          <p:cNvSpPr txBox="1"/>
          <p:nvPr>
            <p:ph type="title"/>
          </p:nvPr>
        </p:nvSpPr>
        <p:spPr>
          <a:xfrm>
            <a:off x="724425" y="540025"/>
            <a:ext cx="7695300" cy="55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 name="Google Shape;50;p117"/>
          <p:cNvSpPr/>
          <p:nvPr/>
        </p:nvSpPr>
        <p:spPr>
          <a:xfrm rot="10422271">
            <a:off x="-778248" y="-662912"/>
            <a:ext cx="2320005" cy="2078106"/>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17"/>
          <p:cNvSpPr/>
          <p:nvPr/>
        </p:nvSpPr>
        <p:spPr>
          <a:xfrm rot="-6135715">
            <a:off x="8319409" y="3264025"/>
            <a:ext cx="1598219" cy="1431578"/>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rgbClr val="FCD949">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17"/>
          <p:cNvSpPr/>
          <p:nvPr/>
        </p:nvSpPr>
        <p:spPr>
          <a:xfrm flipH="1">
            <a:off x="1179445" y="-604165"/>
            <a:ext cx="1071864" cy="1078726"/>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17"/>
          <p:cNvSpPr/>
          <p:nvPr/>
        </p:nvSpPr>
        <p:spPr>
          <a:xfrm rot="-1094530">
            <a:off x="7587881" y="3559709"/>
            <a:ext cx="2744088" cy="2457971"/>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rgbClr val="FCD949">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18"/>
          <p:cNvSpPr/>
          <p:nvPr/>
        </p:nvSpPr>
        <p:spPr>
          <a:xfrm rot="-4675663">
            <a:off x="7289523" y="-1059553"/>
            <a:ext cx="3325010" cy="3063356"/>
          </a:xfrm>
          <a:custGeom>
            <a:rect b="b" l="l" r="r" t="t"/>
            <a:pathLst>
              <a:path extrusionOk="0" h="61992" w="67287">
                <a:moveTo>
                  <a:pt x="42675" y="1"/>
                </a:moveTo>
                <a:cubicBezTo>
                  <a:pt x="38812" y="1"/>
                  <a:pt x="35539" y="1020"/>
                  <a:pt x="33201" y="3003"/>
                </a:cubicBezTo>
                <a:cubicBezTo>
                  <a:pt x="29689" y="5972"/>
                  <a:pt x="29368" y="9993"/>
                  <a:pt x="29013" y="14247"/>
                </a:cubicBezTo>
                <a:cubicBezTo>
                  <a:pt x="28692" y="18124"/>
                  <a:pt x="28360" y="22134"/>
                  <a:pt x="25524" y="25480"/>
                </a:cubicBezTo>
                <a:cubicBezTo>
                  <a:pt x="23541" y="27804"/>
                  <a:pt x="21031" y="28237"/>
                  <a:pt x="18309" y="28237"/>
                </a:cubicBezTo>
                <a:cubicBezTo>
                  <a:pt x="17503" y="28237"/>
                  <a:pt x="16677" y="28199"/>
                  <a:pt x="15842" y="28161"/>
                </a:cubicBezTo>
                <a:cubicBezTo>
                  <a:pt x="14973" y="28118"/>
                  <a:pt x="14098" y="28076"/>
                  <a:pt x="13226" y="28076"/>
                </a:cubicBezTo>
                <a:cubicBezTo>
                  <a:pt x="10450" y="28076"/>
                  <a:pt x="7701" y="28505"/>
                  <a:pt x="5274" y="30731"/>
                </a:cubicBezTo>
                <a:cubicBezTo>
                  <a:pt x="1884" y="33843"/>
                  <a:pt x="1" y="39227"/>
                  <a:pt x="887" y="43259"/>
                </a:cubicBezTo>
                <a:cubicBezTo>
                  <a:pt x="1540" y="46206"/>
                  <a:pt x="3789" y="49297"/>
                  <a:pt x="7401" y="52221"/>
                </a:cubicBezTo>
                <a:cubicBezTo>
                  <a:pt x="10956" y="55090"/>
                  <a:pt x="15509" y="57539"/>
                  <a:pt x="20550" y="59289"/>
                </a:cubicBezTo>
                <a:cubicBezTo>
                  <a:pt x="25775" y="61100"/>
                  <a:pt x="30944" y="61992"/>
                  <a:pt x="35814" y="61992"/>
                </a:cubicBezTo>
                <a:cubicBezTo>
                  <a:pt x="43601" y="61992"/>
                  <a:pt x="50622" y="59712"/>
                  <a:pt x="55877" y="55268"/>
                </a:cubicBezTo>
                <a:cubicBezTo>
                  <a:pt x="62058" y="50039"/>
                  <a:pt x="66068" y="41587"/>
                  <a:pt x="66866" y="32104"/>
                </a:cubicBezTo>
                <a:cubicBezTo>
                  <a:pt x="67287" y="27064"/>
                  <a:pt x="66766" y="22123"/>
                  <a:pt x="65437" y="17770"/>
                </a:cubicBezTo>
                <a:cubicBezTo>
                  <a:pt x="64395" y="14358"/>
                  <a:pt x="62845" y="11311"/>
                  <a:pt x="60862" y="8863"/>
                </a:cubicBezTo>
                <a:cubicBezTo>
                  <a:pt x="56253" y="3180"/>
                  <a:pt x="51102" y="1186"/>
                  <a:pt x="47602" y="500"/>
                </a:cubicBezTo>
                <a:cubicBezTo>
                  <a:pt x="45879" y="166"/>
                  <a:pt x="44229" y="1"/>
                  <a:pt x="426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18"/>
          <p:cNvSpPr txBox="1"/>
          <p:nvPr>
            <p:ph idx="1" type="body"/>
          </p:nvPr>
        </p:nvSpPr>
        <p:spPr>
          <a:xfrm>
            <a:off x="724325" y="1152475"/>
            <a:ext cx="7695300" cy="34509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Clr>
                <a:schemeClr val="accent1"/>
              </a:buClr>
              <a:buSzPts val="1400"/>
              <a:buChar char="●"/>
              <a:defRPr sz="12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57" name="Google Shape;57;p118"/>
          <p:cNvSpPr txBox="1"/>
          <p:nvPr>
            <p:ph type="title"/>
          </p:nvPr>
        </p:nvSpPr>
        <p:spPr>
          <a:xfrm>
            <a:off x="724425" y="540025"/>
            <a:ext cx="7695300" cy="55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8" name="Google Shape;58;p118"/>
          <p:cNvSpPr/>
          <p:nvPr/>
        </p:nvSpPr>
        <p:spPr>
          <a:xfrm>
            <a:off x="-878038" y="-441346"/>
            <a:ext cx="1396800" cy="1396800"/>
          </a:xfrm>
          <a:prstGeom prst="ellipse">
            <a:avLst/>
          </a:prstGeom>
          <a:solidFill>
            <a:srgbClr val="FCD949">
              <a:alpha val="5254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18"/>
          <p:cNvSpPr/>
          <p:nvPr/>
        </p:nvSpPr>
        <p:spPr>
          <a:xfrm>
            <a:off x="117063" y="-388265"/>
            <a:ext cx="825050" cy="830332"/>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18"/>
          <p:cNvSpPr/>
          <p:nvPr/>
        </p:nvSpPr>
        <p:spPr>
          <a:xfrm>
            <a:off x="6734588" y="4462442"/>
            <a:ext cx="1126241" cy="1133451"/>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61" name="Shape 61"/>
        <p:cNvGrpSpPr/>
        <p:nvPr/>
      </p:nvGrpSpPr>
      <p:grpSpPr>
        <a:xfrm>
          <a:off x="0" y="0"/>
          <a:ext cx="0" cy="0"/>
          <a:chOff x="0" y="0"/>
          <a:chExt cx="0" cy="0"/>
        </a:xfrm>
      </p:grpSpPr>
      <p:sp>
        <p:nvSpPr>
          <p:cNvPr id="62" name="Google Shape;62;p119"/>
          <p:cNvSpPr txBox="1"/>
          <p:nvPr>
            <p:ph type="title"/>
          </p:nvPr>
        </p:nvSpPr>
        <p:spPr>
          <a:xfrm flipH="1">
            <a:off x="854437" y="1664187"/>
            <a:ext cx="773400" cy="6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3" name="Google Shape;63;p119"/>
          <p:cNvSpPr txBox="1"/>
          <p:nvPr>
            <p:ph idx="1" type="subTitle"/>
          </p:nvPr>
        </p:nvSpPr>
        <p:spPr>
          <a:xfrm>
            <a:off x="1767750" y="1869161"/>
            <a:ext cx="2385600" cy="55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64" name="Google Shape;64;p119"/>
          <p:cNvSpPr txBox="1"/>
          <p:nvPr>
            <p:ph idx="2" type="subTitle"/>
          </p:nvPr>
        </p:nvSpPr>
        <p:spPr>
          <a:xfrm>
            <a:off x="1767750" y="1512037"/>
            <a:ext cx="2385600" cy="37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None/>
              <a:defRPr b="1" sz="1800">
                <a:latin typeface="Oxanium"/>
                <a:ea typeface="Oxanium"/>
                <a:cs typeface="Oxanium"/>
                <a:sym typeface="Oxan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65" name="Google Shape;65;p119"/>
          <p:cNvSpPr txBox="1"/>
          <p:nvPr>
            <p:ph idx="3" type="title"/>
          </p:nvPr>
        </p:nvSpPr>
        <p:spPr>
          <a:xfrm flipH="1">
            <a:off x="854425" y="3119962"/>
            <a:ext cx="773400" cy="6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a:solidFill>
                  <a:schemeClr val="accent4"/>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6" name="Google Shape;66;p119"/>
          <p:cNvSpPr txBox="1"/>
          <p:nvPr>
            <p:ph idx="4" type="subTitle"/>
          </p:nvPr>
        </p:nvSpPr>
        <p:spPr>
          <a:xfrm>
            <a:off x="1767750" y="3321722"/>
            <a:ext cx="2385600" cy="55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67" name="Google Shape;67;p119"/>
          <p:cNvSpPr txBox="1"/>
          <p:nvPr>
            <p:ph idx="5" type="subTitle"/>
          </p:nvPr>
        </p:nvSpPr>
        <p:spPr>
          <a:xfrm>
            <a:off x="1767750" y="2971037"/>
            <a:ext cx="2385600" cy="37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None/>
              <a:defRPr b="1" sz="1800">
                <a:latin typeface="Oxanium"/>
                <a:ea typeface="Oxanium"/>
                <a:cs typeface="Oxanium"/>
                <a:sym typeface="Oxan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68" name="Google Shape;68;p119"/>
          <p:cNvSpPr txBox="1"/>
          <p:nvPr>
            <p:ph idx="6" type="title"/>
          </p:nvPr>
        </p:nvSpPr>
        <p:spPr>
          <a:xfrm flipH="1">
            <a:off x="4934150" y="936299"/>
            <a:ext cx="773400" cy="6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9" name="Google Shape;69;p119"/>
          <p:cNvSpPr txBox="1"/>
          <p:nvPr>
            <p:ph idx="7" type="subTitle"/>
          </p:nvPr>
        </p:nvSpPr>
        <p:spPr>
          <a:xfrm>
            <a:off x="5847475" y="1147799"/>
            <a:ext cx="2385600" cy="55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70" name="Google Shape;70;p119"/>
          <p:cNvSpPr txBox="1"/>
          <p:nvPr>
            <p:ph idx="8" type="subTitle"/>
          </p:nvPr>
        </p:nvSpPr>
        <p:spPr>
          <a:xfrm>
            <a:off x="5847475" y="792899"/>
            <a:ext cx="2385600" cy="37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None/>
              <a:defRPr b="1" sz="1800">
                <a:latin typeface="Oxanium"/>
                <a:ea typeface="Oxanium"/>
                <a:cs typeface="Oxanium"/>
                <a:sym typeface="Oxan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 name="Google Shape;71;p119"/>
          <p:cNvSpPr txBox="1"/>
          <p:nvPr>
            <p:ph idx="9" type="title"/>
          </p:nvPr>
        </p:nvSpPr>
        <p:spPr>
          <a:xfrm flipH="1">
            <a:off x="4934150" y="2392074"/>
            <a:ext cx="773400" cy="6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a:solidFill>
                  <a:schemeClr val="accent4"/>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2" name="Google Shape;72;p119"/>
          <p:cNvSpPr txBox="1"/>
          <p:nvPr>
            <p:ph idx="13" type="subTitle"/>
          </p:nvPr>
        </p:nvSpPr>
        <p:spPr>
          <a:xfrm>
            <a:off x="5847475" y="2601632"/>
            <a:ext cx="2385600" cy="55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73" name="Google Shape;73;p119"/>
          <p:cNvSpPr txBox="1"/>
          <p:nvPr>
            <p:ph idx="14" type="subTitle"/>
          </p:nvPr>
        </p:nvSpPr>
        <p:spPr>
          <a:xfrm>
            <a:off x="5847475" y="2244873"/>
            <a:ext cx="2385600" cy="37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None/>
              <a:defRPr b="1" sz="1800">
                <a:latin typeface="Oxanium"/>
                <a:ea typeface="Oxanium"/>
                <a:cs typeface="Oxanium"/>
                <a:sym typeface="Oxan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4" name="Google Shape;74;p119"/>
          <p:cNvSpPr txBox="1"/>
          <p:nvPr>
            <p:ph idx="15" type="title"/>
          </p:nvPr>
        </p:nvSpPr>
        <p:spPr>
          <a:xfrm flipH="1">
            <a:off x="4934150" y="3847849"/>
            <a:ext cx="773400" cy="6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5" name="Google Shape;75;p119"/>
          <p:cNvSpPr txBox="1"/>
          <p:nvPr>
            <p:ph idx="16" type="subTitle"/>
          </p:nvPr>
        </p:nvSpPr>
        <p:spPr>
          <a:xfrm>
            <a:off x="5847475" y="4051752"/>
            <a:ext cx="2385600" cy="55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76" name="Google Shape;76;p119"/>
          <p:cNvSpPr txBox="1"/>
          <p:nvPr>
            <p:ph idx="17" type="subTitle"/>
          </p:nvPr>
        </p:nvSpPr>
        <p:spPr>
          <a:xfrm>
            <a:off x="5847475" y="3696837"/>
            <a:ext cx="2385600" cy="374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000"/>
              <a:buNone/>
              <a:defRPr b="1" sz="1800">
                <a:latin typeface="Oxanium"/>
                <a:ea typeface="Oxanium"/>
                <a:cs typeface="Oxanium"/>
                <a:sym typeface="Oxan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7" name="Google Shape;77;p119"/>
          <p:cNvSpPr txBox="1"/>
          <p:nvPr>
            <p:ph idx="18" type="title"/>
          </p:nvPr>
        </p:nvSpPr>
        <p:spPr>
          <a:xfrm>
            <a:off x="724425" y="540025"/>
            <a:ext cx="4182300" cy="55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 name="Google Shape;78;p119"/>
          <p:cNvSpPr/>
          <p:nvPr/>
        </p:nvSpPr>
        <p:spPr>
          <a:xfrm rot="-5400000">
            <a:off x="7313934" y="-1208663"/>
            <a:ext cx="3063577" cy="2822496"/>
          </a:xfrm>
          <a:custGeom>
            <a:rect b="b" l="l" r="r" t="t"/>
            <a:pathLst>
              <a:path extrusionOk="0" h="61992" w="67287">
                <a:moveTo>
                  <a:pt x="42675" y="1"/>
                </a:moveTo>
                <a:cubicBezTo>
                  <a:pt x="38812" y="1"/>
                  <a:pt x="35539" y="1020"/>
                  <a:pt x="33201" y="3003"/>
                </a:cubicBezTo>
                <a:cubicBezTo>
                  <a:pt x="29689" y="5972"/>
                  <a:pt x="29368" y="9993"/>
                  <a:pt x="29013" y="14247"/>
                </a:cubicBezTo>
                <a:cubicBezTo>
                  <a:pt x="28692" y="18124"/>
                  <a:pt x="28360" y="22134"/>
                  <a:pt x="25524" y="25480"/>
                </a:cubicBezTo>
                <a:cubicBezTo>
                  <a:pt x="23541" y="27804"/>
                  <a:pt x="21031" y="28237"/>
                  <a:pt x="18309" y="28237"/>
                </a:cubicBezTo>
                <a:cubicBezTo>
                  <a:pt x="17503" y="28237"/>
                  <a:pt x="16677" y="28199"/>
                  <a:pt x="15842" y="28161"/>
                </a:cubicBezTo>
                <a:cubicBezTo>
                  <a:pt x="14973" y="28118"/>
                  <a:pt x="14098" y="28076"/>
                  <a:pt x="13226" y="28076"/>
                </a:cubicBezTo>
                <a:cubicBezTo>
                  <a:pt x="10450" y="28076"/>
                  <a:pt x="7701" y="28505"/>
                  <a:pt x="5274" y="30731"/>
                </a:cubicBezTo>
                <a:cubicBezTo>
                  <a:pt x="1884" y="33843"/>
                  <a:pt x="1" y="39227"/>
                  <a:pt x="887" y="43259"/>
                </a:cubicBezTo>
                <a:cubicBezTo>
                  <a:pt x="1540" y="46206"/>
                  <a:pt x="3789" y="49297"/>
                  <a:pt x="7401" y="52221"/>
                </a:cubicBezTo>
                <a:cubicBezTo>
                  <a:pt x="10956" y="55090"/>
                  <a:pt x="15509" y="57539"/>
                  <a:pt x="20550" y="59289"/>
                </a:cubicBezTo>
                <a:cubicBezTo>
                  <a:pt x="25775" y="61100"/>
                  <a:pt x="30944" y="61992"/>
                  <a:pt x="35814" y="61992"/>
                </a:cubicBezTo>
                <a:cubicBezTo>
                  <a:pt x="43601" y="61992"/>
                  <a:pt x="50622" y="59712"/>
                  <a:pt x="55877" y="55268"/>
                </a:cubicBezTo>
                <a:cubicBezTo>
                  <a:pt x="62058" y="50039"/>
                  <a:pt x="66068" y="41587"/>
                  <a:pt x="66866" y="32104"/>
                </a:cubicBezTo>
                <a:cubicBezTo>
                  <a:pt x="67287" y="27064"/>
                  <a:pt x="66766" y="22123"/>
                  <a:pt x="65437" y="17770"/>
                </a:cubicBezTo>
                <a:cubicBezTo>
                  <a:pt x="64395" y="14358"/>
                  <a:pt x="62845" y="11311"/>
                  <a:pt x="60862" y="8863"/>
                </a:cubicBezTo>
                <a:cubicBezTo>
                  <a:pt x="56253" y="3180"/>
                  <a:pt x="51102" y="1186"/>
                  <a:pt x="47602" y="500"/>
                </a:cubicBezTo>
                <a:cubicBezTo>
                  <a:pt x="45879" y="166"/>
                  <a:pt x="44229" y="1"/>
                  <a:pt x="426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19"/>
          <p:cNvSpPr/>
          <p:nvPr/>
        </p:nvSpPr>
        <p:spPr>
          <a:xfrm rot="-2700000">
            <a:off x="8137519" y="236538"/>
            <a:ext cx="2405361" cy="2216077"/>
          </a:xfrm>
          <a:custGeom>
            <a:rect b="b" l="l" r="r" t="t"/>
            <a:pathLst>
              <a:path extrusionOk="0" h="61992" w="67287">
                <a:moveTo>
                  <a:pt x="42675" y="1"/>
                </a:moveTo>
                <a:cubicBezTo>
                  <a:pt x="38812" y="1"/>
                  <a:pt x="35539" y="1020"/>
                  <a:pt x="33201" y="3003"/>
                </a:cubicBezTo>
                <a:cubicBezTo>
                  <a:pt x="29689" y="5972"/>
                  <a:pt x="29368" y="9993"/>
                  <a:pt x="29013" y="14247"/>
                </a:cubicBezTo>
                <a:cubicBezTo>
                  <a:pt x="28692" y="18124"/>
                  <a:pt x="28360" y="22134"/>
                  <a:pt x="25524" y="25480"/>
                </a:cubicBezTo>
                <a:cubicBezTo>
                  <a:pt x="23541" y="27804"/>
                  <a:pt x="21031" y="28237"/>
                  <a:pt x="18309" y="28237"/>
                </a:cubicBezTo>
                <a:cubicBezTo>
                  <a:pt x="17503" y="28237"/>
                  <a:pt x="16677" y="28199"/>
                  <a:pt x="15842" y="28161"/>
                </a:cubicBezTo>
                <a:cubicBezTo>
                  <a:pt x="14973" y="28118"/>
                  <a:pt x="14098" y="28076"/>
                  <a:pt x="13226" y="28076"/>
                </a:cubicBezTo>
                <a:cubicBezTo>
                  <a:pt x="10450" y="28076"/>
                  <a:pt x="7701" y="28505"/>
                  <a:pt x="5274" y="30731"/>
                </a:cubicBezTo>
                <a:cubicBezTo>
                  <a:pt x="1884" y="33843"/>
                  <a:pt x="1" y="39227"/>
                  <a:pt x="887" y="43259"/>
                </a:cubicBezTo>
                <a:cubicBezTo>
                  <a:pt x="1540" y="46206"/>
                  <a:pt x="3789" y="49297"/>
                  <a:pt x="7401" y="52221"/>
                </a:cubicBezTo>
                <a:cubicBezTo>
                  <a:pt x="10956" y="55090"/>
                  <a:pt x="15509" y="57539"/>
                  <a:pt x="20550" y="59289"/>
                </a:cubicBezTo>
                <a:cubicBezTo>
                  <a:pt x="25775" y="61100"/>
                  <a:pt x="30944" y="61992"/>
                  <a:pt x="35814" y="61992"/>
                </a:cubicBezTo>
                <a:cubicBezTo>
                  <a:pt x="43601" y="61992"/>
                  <a:pt x="50622" y="59712"/>
                  <a:pt x="55877" y="55268"/>
                </a:cubicBezTo>
                <a:cubicBezTo>
                  <a:pt x="62058" y="50039"/>
                  <a:pt x="66068" y="41587"/>
                  <a:pt x="66866" y="32104"/>
                </a:cubicBezTo>
                <a:cubicBezTo>
                  <a:pt x="67287" y="27064"/>
                  <a:pt x="66766" y="22123"/>
                  <a:pt x="65437" y="17770"/>
                </a:cubicBezTo>
                <a:cubicBezTo>
                  <a:pt x="64395" y="14358"/>
                  <a:pt x="62845" y="11311"/>
                  <a:pt x="60862" y="8863"/>
                </a:cubicBezTo>
                <a:cubicBezTo>
                  <a:pt x="56253" y="3180"/>
                  <a:pt x="51102" y="1186"/>
                  <a:pt x="47602" y="500"/>
                </a:cubicBezTo>
                <a:cubicBezTo>
                  <a:pt x="45879" y="166"/>
                  <a:pt x="44229" y="1"/>
                  <a:pt x="42675" y="1"/>
                </a:cubicBezTo>
                <a:close/>
              </a:path>
            </a:pathLst>
          </a:custGeom>
          <a:solidFill>
            <a:srgbClr val="FCD949">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9"/>
          <p:cNvSpPr/>
          <p:nvPr/>
        </p:nvSpPr>
        <p:spPr>
          <a:xfrm>
            <a:off x="999062" y="4392829"/>
            <a:ext cx="1396800" cy="1396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81" name="Shape 81"/>
        <p:cNvGrpSpPr/>
        <p:nvPr/>
      </p:nvGrpSpPr>
      <p:grpSpPr>
        <a:xfrm>
          <a:off x="0" y="0"/>
          <a:ext cx="0" cy="0"/>
          <a:chOff x="0" y="0"/>
          <a:chExt cx="0" cy="0"/>
        </a:xfrm>
      </p:grpSpPr>
      <p:sp>
        <p:nvSpPr>
          <p:cNvPr id="82" name="Google Shape;82;p120"/>
          <p:cNvSpPr txBox="1"/>
          <p:nvPr>
            <p:ph type="title"/>
          </p:nvPr>
        </p:nvSpPr>
        <p:spPr>
          <a:xfrm>
            <a:off x="1110525" y="3138150"/>
            <a:ext cx="3770400" cy="447900"/>
          </a:xfrm>
          <a:prstGeom prst="rect">
            <a:avLst/>
          </a:prstGeom>
          <a:solidFill>
            <a:schemeClr val="accent3"/>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4200"/>
              <a:buNone/>
              <a:defRPr b="1" sz="2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120"/>
          <p:cNvSpPr txBox="1"/>
          <p:nvPr>
            <p:ph idx="1" type="subTitle"/>
          </p:nvPr>
        </p:nvSpPr>
        <p:spPr>
          <a:xfrm>
            <a:off x="917300" y="1546875"/>
            <a:ext cx="4066500" cy="1308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1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120"/>
          <p:cNvSpPr/>
          <p:nvPr/>
        </p:nvSpPr>
        <p:spPr>
          <a:xfrm rot="-947691">
            <a:off x="5766924" y="1841848"/>
            <a:ext cx="4089348" cy="3767695"/>
          </a:xfrm>
          <a:custGeom>
            <a:rect b="b" l="l" r="r" t="t"/>
            <a:pathLst>
              <a:path extrusionOk="0" h="61992" w="67287">
                <a:moveTo>
                  <a:pt x="42675" y="1"/>
                </a:moveTo>
                <a:cubicBezTo>
                  <a:pt x="38812" y="1"/>
                  <a:pt x="35539" y="1020"/>
                  <a:pt x="33201" y="3003"/>
                </a:cubicBezTo>
                <a:cubicBezTo>
                  <a:pt x="29689" y="5972"/>
                  <a:pt x="29368" y="9993"/>
                  <a:pt x="29013" y="14247"/>
                </a:cubicBezTo>
                <a:cubicBezTo>
                  <a:pt x="28692" y="18124"/>
                  <a:pt x="28360" y="22134"/>
                  <a:pt x="25524" y="25480"/>
                </a:cubicBezTo>
                <a:cubicBezTo>
                  <a:pt x="23541" y="27804"/>
                  <a:pt x="21031" y="28237"/>
                  <a:pt x="18309" y="28237"/>
                </a:cubicBezTo>
                <a:cubicBezTo>
                  <a:pt x="17503" y="28237"/>
                  <a:pt x="16677" y="28199"/>
                  <a:pt x="15842" y="28161"/>
                </a:cubicBezTo>
                <a:cubicBezTo>
                  <a:pt x="14973" y="28118"/>
                  <a:pt x="14098" y="28076"/>
                  <a:pt x="13226" y="28076"/>
                </a:cubicBezTo>
                <a:cubicBezTo>
                  <a:pt x="10450" y="28076"/>
                  <a:pt x="7701" y="28505"/>
                  <a:pt x="5274" y="30731"/>
                </a:cubicBezTo>
                <a:cubicBezTo>
                  <a:pt x="1884" y="33843"/>
                  <a:pt x="1" y="39227"/>
                  <a:pt x="887" y="43259"/>
                </a:cubicBezTo>
                <a:cubicBezTo>
                  <a:pt x="1540" y="46206"/>
                  <a:pt x="3789" y="49297"/>
                  <a:pt x="7401" y="52221"/>
                </a:cubicBezTo>
                <a:cubicBezTo>
                  <a:pt x="10956" y="55090"/>
                  <a:pt x="15509" y="57539"/>
                  <a:pt x="20550" y="59289"/>
                </a:cubicBezTo>
                <a:cubicBezTo>
                  <a:pt x="25775" y="61100"/>
                  <a:pt x="30944" y="61992"/>
                  <a:pt x="35814" y="61992"/>
                </a:cubicBezTo>
                <a:cubicBezTo>
                  <a:pt x="43601" y="61992"/>
                  <a:pt x="50622" y="59712"/>
                  <a:pt x="55877" y="55268"/>
                </a:cubicBezTo>
                <a:cubicBezTo>
                  <a:pt x="62058" y="50039"/>
                  <a:pt x="66068" y="41587"/>
                  <a:pt x="66866" y="32104"/>
                </a:cubicBezTo>
                <a:cubicBezTo>
                  <a:pt x="67287" y="27064"/>
                  <a:pt x="66766" y="22123"/>
                  <a:pt x="65437" y="17770"/>
                </a:cubicBezTo>
                <a:cubicBezTo>
                  <a:pt x="64395" y="14358"/>
                  <a:pt x="62845" y="11311"/>
                  <a:pt x="60862" y="8863"/>
                </a:cubicBezTo>
                <a:cubicBezTo>
                  <a:pt x="56253" y="3180"/>
                  <a:pt x="51102" y="1186"/>
                  <a:pt x="47602" y="500"/>
                </a:cubicBezTo>
                <a:cubicBezTo>
                  <a:pt x="45879" y="166"/>
                  <a:pt x="44229" y="1"/>
                  <a:pt x="426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0"/>
          <p:cNvSpPr/>
          <p:nvPr/>
        </p:nvSpPr>
        <p:spPr>
          <a:xfrm rot="-10495277">
            <a:off x="-500324" y="-902905"/>
            <a:ext cx="2449491" cy="2194091"/>
          </a:xfrm>
          <a:custGeom>
            <a:rect b="b" l="l" r="r" t="t"/>
            <a:pathLst>
              <a:path extrusionOk="0" h="61175" w="68296">
                <a:moveTo>
                  <a:pt x="44601" y="0"/>
                </a:moveTo>
                <a:cubicBezTo>
                  <a:pt x="41724" y="0"/>
                  <a:pt x="39185" y="678"/>
                  <a:pt x="37156" y="2019"/>
                </a:cubicBezTo>
                <a:cubicBezTo>
                  <a:pt x="33334" y="4566"/>
                  <a:pt x="32536" y="8521"/>
                  <a:pt x="31694" y="12709"/>
                </a:cubicBezTo>
                <a:cubicBezTo>
                  <a:pt x="30930" y="16519"/>
                  <a:pt x="30143" y="20463"/>
                  <a:pt x="26931" y="23454"/>
                </a:cubicBezTo>
                <a:cubicBezTo>
                  <a:pt x="25247" y="25022"/>
                  <a:pt x="23392" y="25490"/>
                  <a:pt x="21426" y="25490"/>
                </a:cubicBezTo>
                <a:cubicBezTo>
                  <a:pt x="20003" y="25490"/>
                  <a:pt x="18522" y="25245"/>
                  <a:pt x="17005" y="24994"/>
                </a:cubicBezTo>
                <a:cubicBezTo>
                  <a:pt x="15435" y="24737"/>
                  <a:pt x="13843" y="24476"/>
                  <a:pt x="12257" y="24476"/>
                </a:cubicBezTo>
                <a:cubicBezTo>
                  <a:pt x="10217" y="24476"/>
                  <a:pt x="8185" y="24907"/>
                  <a:pt x="6216" y="26334"/>
                </a:cubicBezTo>
                <a:cubicBezTo>
                  <a:pt x="2493" y="29026"/>
                  <a:pt x="1" y="34155"/>
                  <a:pt x="411" y="38265"/>
                </a:cubicBezTo>
                <a:cubicBezTo>
                  <a:pt x="710" y="41267"/>
                  <a:pt x="2593" y="44601"/>
                  <a:pt x="5839" y="47925"/>
                </a:cubicBezTo>
                <a:cubicBezTo>
                  <a:pt x="9040" y="51192"/>
                  <a:pt x="13272" y="54150"/>
                  <a:pt x="18091" y="56465"/>
                </a:cubicBezTo>
                <a:cubicBezTo>
                  <a:pt x="24592" y="59605"/>
                  <a:pt x="31183" y="61175"/>
                  <a:pt x="37312" y="61175"/>
                </a:cubicBezTo>
                <a:cubicBezTo>
                  <a:pt x="43381" y="61175"/>
                  <a:pt x="48998" y="59635"/>
                  <a:pt x="53628" y="56554"/>
                </a:cubicBezTo>
                <a:cubicBezTo>
                  <a:pt x="60386" y="52068"/>
                  <a:pt x="65349" y="44147"/>
                  <a:pt x="67232" y="34820"/>
                </a:cubicBezTo>
                <a:cubicBezTo>
                  <a:pt x="68240" y="29868"/>
                  <a:pt x="68295" y="24894"/>
                  <a:pt x="67475" y="20430"/>
                </a:cubicBezTo>
                <a:cubicBezTo>
                  <a:pt x="66833" y="16918"/>
                  <a:pt x="65648" y="13706"/>
                  <a:pt x="63964" y="11047"/>
                </a:cubicBezTo>
                <a:cubicBezTo>
                  <a:pt x="60042" y="4866"/>
                  <a:pt x="55157" y="2284"/>
                  <a:pt x="51756" y="1210"/>
                </a:cubicBezTo>
                <a:cubicBezTo>
                  <a:pt x="49224" y="401"/>
                  <a:pt x="46812" y="0"/>
                  <a:pt x="4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0"/>
          <p:cNvSpPr/>
          <p:nvPr/>
        </p:nvSpPr>
        <p:spPr>
          <a:xfrm flipH="1">
            <a:off x="2307450" y="4603473"/>
            <a:ext cx="921300" cy="921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0"/>
          <p:cNvSpPr/>
          <p:nvPr/>
        </p:nvSpPr>
        <p:spPr>
          <a:xfrm>
            <a:off x="917288" y="-335408"/>
            <a:ext cx="1126241" cy="1133451"/>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20"/>
          <p:cNvSpPr/>
          <p:nvPr/>
        </p:nvSpPr>
        <p:spPr>
          <a:xfrm>
            <a:off x="7367149" y="2476624"/>
            <a:ext cx="1853044" cy="1864907"/>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xanium"/>
              <a:buNone/>
              <a:defRPr b="1" i="0" sz="3000" u="none" cap="none" strike="noStrike">
                <a:solidFill>
                  <a:schemeClr val="dk1"/>
                </a:solidFill>
                <a:latin typeface="Oxanium"/>
                <a:ea typeface="Oxanium"/>
                <a:cs typeface="Oxanium"/>
                <a:sym typeface="Oxanium"/>
              </a:defRPr>
            </a:lvl1pPr>
            <a:lvl2pPr lvl="1" marR="0" rtl="0" algn="l">
              <a:lnSpc>
                <a:spcPct val="100000"/>
              </a:lnSpc>
              <a:spcBef>
                <a:spcPts val="0"/>
              </a:spcBef>
              <a:spcAft>
                <a:spcPts val="0"/>
              </a:spcAft>
              <a:buClr>
                <a:schemeClr val="dk1"/>
              </a:buClr>
              <a:buSzPts val="3000"/>
              <a:buFont typeface="Oxanium"/>
              <a:buNone/>
              <a:defRPr b="1" i="0" sz="3000" u="none" cap="none" strike="noStrike">
                <a:solidFill>
                  <a:schemeClr val="dk1"/>
                </a:solidFill>
                <a:latin typeface="Oxanium"/>
                <a:ea typeface="Oxanium"/>
                <a:cs typeface="Oxanium"/>
                <a:sym typeface="Oxanium"/>
              </a:defRPr>
            </a:lvl2pPr>
            <a:lvl3pPr lvl="2" marR="0" rtl="0" algn="l">
              <a:lnSpc>
                <a:spcPct val="100000"/>
              </a:lnSpc>
              <a:spcBef>
                <a:spcPts val="0"/>
              </a:spcBef>
              <a:spcAft>
                <a:spcPts val="0"/>
              </a:spcAft>
              <a:buClr>
                <a:schemeClr val="dk1"/>
              </a:buClr>
              <a:buSzPts val="3000"/>
              <a:buFont typeface="Oxanium"/>
              <a:buNone/>
              <a:defRPr b="1" i="0" sz="3000" u="none" cap="none" strike="noStrike">
                <a:solidFill>
                  <a:schemeClr val="dk1"/>
                </a:solidFill>
                <a:latin typeface="Oxanium"/>
                <a:ea typeface="Oxanium"/>
                <a:cs typeface="Oxanium"/>
                <a:sym typeface="Oxanium"/>
              </a:defRPr>
            </a:lvl3pPr>
            <a:lvl4pPr lvl="3" marR="0" rtl="0" algn="l">
              <a:lnSpc>
                <a:spcPct val="100000"/>
              </a:lnSpc>
              <a:spcBef>
                <a:spcPts val="0"/>
              </a:spcBef>
              <a:spcAft>
                <a:spcPts val="0"/>
              </a:spcAft>
              <a:buClr>
                <a:schemeClr val="dk1"/>
              </a:buClr>
              <a:buSzPts val="3000"/>
              <a:buFont typeface="Oxanium"/>
              <a:buNone/>
              <a:defRPr b="1" i="0" sz="3000" u="none" cap="none" strike="noStrike">
                <a:solidFill>
                  <a:schemeClr val="dk1"/>
                </a:solidFill>
                <a:latin typeface="Oxanium"/>
                <a:ea typeface="Oxanium"/>
                <a:cs typeface="Oxanium"/>
                <a:sym typeface="Oxanium"/>
              </a:defRPr>
            </a:lvl4pPr>
            <a:lvl5pPr lvl="4" marR="0" rtl="0" algn="l">
              <a:lnSpc>
                <a:spcPct val="100000"/>
              </a:lnSpc>
              <a:spcBef>
                <a:spcPts val="0"/>
              </a:spcBef>
              <a:spcAft>
                <a:spcPts val="0"/>
              </a:spcAft>
              <a:buClr>
                <a:schemeClr val="dk1"/>
              </a:buClr>
              <a:buSzPts val="3000"/>
              <a:buFont typeface="Oxanium"/>
              <a:buNone/>
              <a:defRPr b="1" i="0" sz="3000" u="none" cap="none" strike="noStrike">
                <a:solidFill>
                  <a:schemeClr val="dk1"/>
                </a:solidFill>
                <a:latin typeface="Oxanium"/>
                <a:ea typeface="Oxanium"/>
                <a:cs typeface="Oxanium"/>
                <a:sym typeface="Oxanium"/>
              </a:defRPr>
            </a:lvl5pPr>
            <a:lvl6pPr lvl="5" marR="0" rtl="0" algn="l">
              <a:lnSpc>
                <a:spcPct val="100000"/>
              </a:lnSpc>
              <a:spcBef>
                <a:spcPts val="0"/>
              </a:spcBef>
              <a:spcAft>
                <a:spcPts val="0"/>
              </a:spcAft>
              <a:buClr>
                <a:schemeClr val="dk1"/>
              </a:buClr>
              <a:buSzPts val="3000"/>
              <a:buFont typeface="Oxanium"/>
              <a:buNone/>
              <a:defRPr b="1" i="0" sz="3000" u="none" cap="none" strike="noStrike">
                <a:solidFill>
                  <a:schemeClr val="dk1"/>
                </a:solidFill>
                <a:latin typeface="Oxanium"/>
                <a:ea typeface="Oxanium"/>
                <a:cs typeface="Oxanium"/>
                <a:sym typeface="Oxanium"/>
              </a:defRPr>
            </a:lvl6pPr>
            <a:lvl7pPr lvl="6" marR="0" rtl="0" algn="l">
              <a:lnSpc>
                <a:spcPct val="100000"/>
              </a:lnSpc>
              <a:spcBef>
                <a:spcPts val="0"/>
              </a:spcBef>
              <a:spcAft>
                <a:spcPts val="0"/>
              </a:spcAft>
              <a:buClr>
                <a:schemeClr val="dk1"/>
              </a:buClr>
              <a:buSzPts val="3000"/>
              <a:buFont typeface="Oxanium"/>
              <a:buNone/>
              <a:defRPr b="1" i="0" sz="3000" u="none" cap="none" strike="noStrike">
                <a:solidFill>
                  <a:schemeClr val="dk1"/>
                </a:solidFill>
                <a:latin typeface="Oxanium"/>
                <a:ea typeface="Oxanium"/>
                <a:cs typeface="Oxanium"/>
                <a:sym typeface="Oxanium"/>
              </a:defRPr>
            </a:lvl7pPr>
            <a:lvl8pPr lvl="7" marR="0" rtl="0" algn="l">
              <a:lnSpc>
                <a:spcPct val="100000"/>
              </a:lnSpc>
              <a:spcBef>
                <a:spcPts val="0"/>
              </a:spcBef>
              <a:spcAft>
                <a:spcPts val="0"/>
              </a:spcAft>
              <a:buClr>
                <a:schemeClr val="dk1"/>
              </a:buClr>
              <a:buSzPts val="3000"/>
              <a:buFont typeface="Oxanium"/>
              <a:buNone/>
              <a:defRPr b="1" i="0" sz="3000" u="none" cap="none" strike="noStrike">
                <a:solidFill>
                  <a:schemeClr val="dk1"/>
                </a:solidFill>
                <a:latin typeface="Oxanium"/>
                <a:ea typeface="Oxanium"/>
                <a:cs typeface="Oxanium"/>
                <a:sym typeface="Oxanium"/>
              </a:defRPr>
            </a:lvl8pPr>
            <a:lvl9pPr lvl="8" marR="0" rtl="0" algn="l">
              <a:lnSpc>
                <a:spcPct val="100000"/>
              </a:lnSpc>
              <a:spcBef>
                <a:spcPts val="0"/>
              </a:spcBef>
              <a:spcAft>
                <a:spcPts val="0"/>
              </a:spcAft>
              <a:buClr>
                <a:schemeClr val="dk1"/>
              </a:buClr>
              <a:buSzPts val="3000"/>
              <a:buFont typeface="Oxanium"/>
              <a:buNone/>
              <a:defRPr b="1" i="0" sz="3000" u="none" cap="none" strike="noStrike">
                <a:solidFill>
                  <a:schemeClr val="dk1"/>
                </a:solidFill>
                <a:latin typeface="Oxanium"/>
                <a:ea typeface="Oxanium"/>
                <a:cs typeface="Oxanium"/>
                <a:sym typeface="Oxanium"/>
              </a:defRPr>
            </a:lvl9pPr>
          </a:lstStyle>
          <a:p/>
        </p:txBody>
      </p:sp>
      <p:sp>
        <p:nvSpPr>
          <p:cNvPr id="7" name="Google Shape;7;p11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Poppins"/>
              <a:buChar char="●"/>
              <a:defRPr b="0" i="0" sz="1400" u="none" cap="none" strike="noStrike">
                <a:solidFill>
                  <a:schemeClr val="lt1"/>
                </a:solidFill>
                <a:latin typeface="Poppins"/>
                <a:ea typeface="Poppins"/>
                <a:cs typeface="Poppins"/>
                <a:sym typeface="Poppins"/>
              </a:defRPr>
            </a:lvl1pPr>
            <a:lvl2pPr indent="-317500" lvl="1" marL="914400" marR="0" rtl="0" algn="l">
              <a:lnSpc>
                <a:spcPct val="100000"/>
              </a:lnSpc>
              <a:spcBef>
                <a:spcPts val="0"/>
              </a:spcBef>
              <a:spcAft>
                <a:spcPts val="0"/>
              </a:spcAft>
              <a:buClr>
                <a:schemeClr val="lt1"/>
              </a:buClr>
              <a:buSzPts val="1400"/>
              <a:buFont typeface="Poppins"/>
              <a:buChar char="○"/>
              <a:defRPr b="0" i="0" sz="1400" u="none" cap="none" strike="noStrike">
                <a:solidFill>
                  <a:schemeClr val="lt1"/>
                </a:solidFill>
                <a:latin typeface="Poppins"/>
                <a:ea typeface="Poppins"/>
                <a:cs typeface="Poppins"/>
                <a:sym typeface="Poppins"/>
              </a:defRPr>
            </a:lvl2pPr>
            <a:lvl3pPr indent="-317500" lvl="2" marL="1371600" marR="0" rtl="0" algn="l">
              <a:lnSpc>
                <a:spcPct val="100000"/>
              </a:lnSpc>
              <a:spcBef>
                <a:spcPts val="0"/>
              </a:spcBef>
              <a:spcAft>
                <a:spcPts val="0"/>
              </a:spcAft>
              <a:buClr>
                <a:schemeClr val="lt1"/>
              </a:buClr>
              <a:buSzPts val="1400"/>
              <a:buFont typeface="Poppins"/>
              <a:buChar char="■"/>
              <a:defRPr b="0" i="0" sz="1400" u="none" cap="none" strike="noStrike">
                <a:solidFill>
                  <a:schemeClr val="lt1"/>
                </a:solidFill>
                <a:latin typeface="Poppins"/>
                <a:ea typeface="Poppins"/>
                <a:cs typeface="Poppins"/>
                <a:sym typeface="Poppins"/>
              </a:defRPr>
            </a:lvl3pPr>
            <a:lvl4pPr indent="-317500" lvl="3" marL="1828800" marR="0" rtl="0" algn="l">
              <a:lnSpc>
                <a:spcPct val="100000"/>
              </a:lnSpc>
              <a:spcBef>
                <a:spcPts val="0"/>
              </a:spcBef>
              <a:spcAft>
                <a:spcPts val="0"/>
              </a:spcAft>
              <a:buClr>
                <a:schemeClr val="lt1"/>
              </a:buClr>
              <a:buSzPts val="1400"/>
              <a:buFont typeface="Poppins"/>
              <a:buChar char="●"/>
              <a:defRPr b="0" i="0" sz="1400" u="none" cap="none" strike="noStrike">
                <a:solidFill>
                  <a:schemeClr val="lt1"/>
                </a:solidFill>
                <a:latin typeface="Poppins"/>
                <a:ea typeface="Poppins"/>
                <a:cs typeface="Poppins"/>
                <a:sym typeface="Poppins"/>
              </a:defRPr>
            </a:lvl4pPr>
            <a:lvl5pPr indent="-317500" lvl="4" marL="2286000" marR="0" rtl="0" algn="l">
              <a:lnSpc>
                <a:spcPct val="100000"/>
              </a:lnSpc>
              <a:spcBef>
                <a:spcPts val="0"/>
              </a:spcBef>
              <a:spcAft>
                <a:spcPts val="0"/>
              </a:spcAft>
              <a:buClr>
                <a:schemeClr val="lt1"/>
              </a:buClr>
              <a:buSzPts val="1400"/>
              <a:buFont typeface="Poppins"/>
              <a:buChar char="○"/>
              <a:defRPr b="0" i="0" sz="1400" u="none" cap="none" strike="noStrike">
                <a:solidFill>
                  <a:schemeClr val="lt1"/>
                </a:solidFill>
                <a:latin typeface="Poppins"/>
                <a:ea typeface="Poppins"/>
                <a:cs typeface="Poppins"/>
                <a:sym typeface="Poppins"/>
              </a:defRPr>
            </a:lvl5pPr>
            <a:lvl6pPr indent="-317500" lvl="5" marL="2743200" marR="0" rtl="0" algn="l">
              <a:lnSpc>
                <a:spcPct val="100000"/>
              </a:lnSpc>
              <a:spcBef>
                <a:spcPts val="0"/>
              </a:spcBef>
              <a:spcAft>
                <a:spcPts val="0"/>
              </a:spcAft>
              <a:buClr>
                <a:schemeClr val="lt1"/>
              </a:buClr>
              <a:buSzPts val="1400"/>
              <a:buFont typeface="Poppins"/>
              <a:buChar char="■"/>
              <a:defRPr b="0" i="0" sz="1400" u="none" cap="none" strike="noStrike">
                <a:solidFill>
                  <a:schemeClr val="lt1"/>
                </a:solidFill>
                <a:latin typeface="Poppins"/>
                <a:ea typeface="Poppins"/>
                <a:cs typeface="Poppins"/>
                <a:sym typeface="Poppins"/>
              </a:defRPr>
            </a:lvl6pPr>
            <a:lvl7pPr indent="-317500" lvl="6" marL="3200400" marR="0" rtl="0" algn="l">
              <a:lnSpc>
                <a:spcPct val="100000"/>
              </a:lnSpc>
              <a:spcBef>
                <a:spcPts val="0"/>
              </a:spcBef>
              <a:spcAft>
                <a:spcPts val="0"/>
              </a:spcAft>
              <a:buClr>
                <a:schemeClr val="lt1"/>
              </a:buClr>
              <a:buSzPts val="1400"/>
              <a:buFont typeface="Poppins"/>
              <a:buChar char="●"/>
              <a:defRPr b="0" i="0" sz="1400" u="none" cap="none" strike="noStrike">
                <a:solidFill>
                  <a:schemeClr val="lt1"/>
                </a:solidFill>
                <a:latin typeface="Poppins"/>
                <a:ea typeface="Poppins"/>
                <a:cs typeface="Poppins"/>
                <a:sym typeface="Poppins"/>
              </a:defRPr>
            </a:lvl7pPr>
            <a:lvl8pPr indent="-317500" lvl="7" marL="3657600" marR="0" rtl="0" algn="l">
              <a:lnSpc>
                <a:spcPct val="100000"/>
              </a:lnSpc>
              <a:spcBef>
                <a:spcPts val="0"/>
              </a:spcBef>
              <a:spcAft>
                <a:spcPts val="0"/>
              </a:spcAft>
              <a:buClr>
                <a:schemeClr val="lt1"/>
              </a:buClr>
              <a:buSzPts val="1400"/>
              <a:buFont typeface="Poppins"/>
              <a:buChar char="○"/>
              <a:defRPr b="0" i="0" sz="1400" u="none" cap="none" strike="noStrike">
                <a:solidFill>
                  <a:schemeClr val="lt1"/>
                </a:solidFill>
                <a:latin typeface="Poppins"/>
                <a:ea typeface="Poppins"/>
                <a:cs typeface="Poppins"/>
                <a:sym typeface="Poppins"/>
              </a:defRPr>
            </a:lvl8pPr>
            <a:lvl9pPr indent="-317500" lvl="8" marL="4114800" marR="0" rtl="0" algn="l">
              <a:lnSpc>
                <a:spcPct val="100000"/>
              </a:lnSpc>
              <a:spcBef>
                <a:spcPts val="0"/>
              </a:spcBef>
              <a:spcAft>
                <a:spcPts val="0"/>
              </a:spcAft>
              <a:buClr>
                <a:schemeClr val="lt1"/>
              </a:buClr>
              <a:buSzPts val="1400"/>
              <a:buFont typeface="Poppins"/>
              <a:buChar char="■"/>
              <a:defRPr b="0" i="0" sz="1400" u="none" cap="none" strike="noStrike">
                <a:solidFill>
                  <a:schemeClr val="lt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png"/><Relationship Id="rId4" Type="http://schemas.openxmlformats.org/officeDocument/2006/relationships/image" Target="../media/image63.png"/><Relationship Id="rId5"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6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66.png"/><Relationship Id="rId5"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6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png"/><Relationship Id="rId4" Type="http://schemas.openxmlformats.org/officeDocument/2006/relationships/image" Target="../media/image66.png"/><Relationship Id="rId5" Type="http://schemas.openxmlformats.org/officeDocument/2006/relationships/image" Target="../media/image7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1.png"/><Relationship Id="rId4" Type="http://schemas.openxmlformats.org/officeDocument/2006/relationships/image" Target="../media/image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png"/><Relationship Id="rId4" Type="http://schemas.openxmlformats.org/officeDocument/2006/relationships/image" Target="../media/image6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png"/><Relationship Id="rId4" Type="http://schemas.openxmlformats.org/officeDocument/2006/relationships/image" Target="../media/image6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66.png"/><Relationship Id="rId5" Type="http://schemas.openxmlformats.org/officeDocument/2006/relationships/image" Target="../media/image71.png"/><Relationship Id="rId6" Type="http://schemas.openxmlformats.org/officeDocument/2006/relationships/image" Target="../media/image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png"/><Relationship Id="rId4" Type="http://schemas.openxmlformats.org/officeDocument/2006/relationships/image" Target="../media/image66.png"/><Relationship Id="rId5" Type="http://schemas.openxmlformats.org/officeDocument/2006/relationships/image" Target="../media/image7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74.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5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46.png"/><Relationship Id="rId5" Type="http://schemas.openxmlformats.org/officeDocument/2006/relationships/image" Target="../media/image56.png"/><Relationship Id="rId6"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53.png"/><Relationship Id="rId5"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55.png"/><Relationship Id="rId5"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p:nvPr/>
        </p:nvSpPr>
        <p:spPr>
          <a:xfrm>
            <a:off x="7492463" y="340292"/>
            <a:ext cx="1126241" cy="1133451"/>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
          <p:cNvSpPr txBox="1"/>
          <p:nvPr>
            <p:ph type="ctrTitle"/>
          </p:nvPr>
        </p:nvSpPr>
        <p:spPr>
          <a:xfrm>
            <a:off x="876825" y="982075"/>
            <a:ext cx="5185500" cy="210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US"/>
              <a:t>  Nhóm 5</a:t>
            </a:r>
            <a:br>
              <a:rPr lang="en-US"/>
            </a:br>
            <a:endParaRPr sz="4200">
              <a:solidFill>
                <a:schemeClr val="lt1"/>
              </a:solidFill>
              <a:latin typeface="Narkisim"/>
              <a:ea typeface="Narkisim"/>
              <a:cs typeface="Narkisim"/>
              <a:sym typeface="Narkisim"/>
            </a:endParaRPr>
          </a:p>
        </p:txBody>
      </p:sp>
      <p:sp>
        <p:nvSpPr>
          <p:cNvPr id="105" name="Google Shape;105;p1"/>
          <p:cNvSpPr/>
          <p:nvPr/>
        </p:nvSpPr>
        <p:spPr>
          <a:xfrm>
            <a:off x="7293375" y="665170"/>
            <a:ext cx="1126200" cy="11262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accent4"/>
              </a:solidFill>
              <a:latin typeface="Oxanium"/>
              <a:ea typeface="Oxanium"/>
              <a:cs typeface="Oxanium"/>
              <a:sym typeface="Oxanium"/>
            </a:endParaRPr>
          </a:p>
        </p:txBody>
      </p:sp>
      <p:grpSp>
        <p:nvGrpSpPr>
          <p:cNvPr id="106" name="Google Shape;106;p1"/>
          <p:cNvGrpSpPr/>
          <p:nvPr/>
        </p:nvGrpSpPr>
        <p:grpSpPr>
          <a:xfrm>
            <a:off x="6108783" y="868067"/>
            <a:ext cx="312766" cy="363944"/>
            <a:chOff x="5968151" y="3383296"/>
            <a:chExt cx="285840" cy="332612"/>
          </a:xfrm>
        </p:grpSpPr>
        <p:sp>
          <p:nvSpPr>
            <p:cNvPr id="107" name="Google Shape;107;p1"/>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 name="Google Shape;110;p1"/>
          <p:cNvGrpSpPr/>
          <p:nvPr/>
        </p:nvGrpSpPr>
        <p:grpSpPr>
          <a:xfrm>
            <a:off x="6400334" y="3015506"/>
            <a:ext cx="542905" cy="513995"/>
            <a:chOff x="5771847" y="1409894"/>
            <a:chExt cx="542905" cy="513995"/>
          </a:xfrm>
        </p:grpSpPr>
        <p:sp>
          <p:nvSpPr>
            <p:cNvPr id="111" name="Google Shape;111;p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 name="Google Shape;112;p1"/>
            <p:cNvGrpSpPr/>
            <p:nvPr/>
          </p:nvGrpSpPr>
          <p:grpSpPr>
            <a:xfrm>
              <a:off x="5777130" y="1409894"/>
              <a:ext cx="537622" cy="489019"/>
              <a:chOff x="5296797" y="3494398"/>
              <a:chExt cx="347841" cy="316374"/>
            </a:xfrm>
          </p:grpSpPr>
          <p:sp>
            <p:nvSpPr>
              <p:cNvPr id="113" name="Google Shape;113;p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7" name="Google Shape;117;p1"/>
          <p:cNvSpPr/>
          <p:nvPr/>
        </p:nvSpPr>
        <p:spPr>
          <a:xfrm>
            <a:off x="4419900" y="375675"/>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
          <p:cNvSpPr/>
          <p:nvPr/>
        </p:nvSpPr>
        <p:spPr>
          <a:xfrm>
            <a:off x="836300" y="46034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5223088" y="381211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
          <p:cNvSpPr/>
          <p:nvPr/>
        </p:nvSpPr>
        <p:spPr>
          <a:xfrm>
            <a:off x="8618700" y="18435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1"/>
          <p:cNvGrpSpPr/>
          <p:nvPr/>
        </p:nvGrpSpPr>
        <p:grpSpPr>
          <a:xfrm>
            <a:off x="1729745" y="-136688"/>
            <a:ext cx="416136" cy="393925"/>
            <a:chOff x="5771847" y="1409894"/>
            <a:chExt cx="542905" cy="513995"/>
          </a:xfrm>
        </p:grpSpPr>
        <p:sp>
          <p:nvSpPr>
            <p:cNvPr id="122" name="Google Shape;122;p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 name="Google Shape;123;p1"/>
            <p:cNvGrpSpPr/>
            <p:nvPr/>
          </p:nvGrpSpPr>
          <p:grpSpPr>
            <a:xfrm>
              <a:off x="5777130" y="1409894"/>
              <a:ext cx="537622" cy="489019"/>
              <a:chOff x="5296797" y="3494398"/>
              <a:chExt cx="347841" cy="316374"/>
            </a:xfrm>
          </p:grpSpPr>
          <p:sp>
            <p:nvSpPr>
              <p:cNvPr id="124" name="Google Shape;124;p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28" name="Google Shape;128;p1"/>
          <p:cNvPicPr preferRelativeResize="0"/>
          <p:nvPr/>
        </p:nvPicPr>
        <p:blipFill rotWithShape="1">
          <a:blip r:embed="rId3">
            <a:alphaModFix/>
          </a:blip>
          <a:srcRect b="0" l="-2879" r="2880" t="0"/>
          <a:stretch/>
        </p:blipFill>
        <p:spPr>
          <a:xfrm>
            <a:off x="-535586" y="-525183"/>
            <a:ext cx="2617966" cy="2440734"/>
          </a:xfrm>
          <a:prstGeom prst="rect">
            <a:avLst/>
          </a:prstGeom>
          <a:noFill/>
          <a:ln>
            <a:noFill/>
          </a:ln>
        </p:spPr>
      </p:pic>
      <p:sp>
        <p:nvSpPr>
          <p:cNvPr id="129" name="Google Shape;129;p1"/>
          <p:cNvSpPr txBox="1"/>
          <p:nvPr>
            <p:ph idx="1" type="subTitle"/>
          </p:nvPr>
        </p:nvSpPr>
        <p:spPr>
          <a:xfrm>
            <a:off x="1186693" y="2425200"/>
            <a:ext cx="3341530" cy="1718863"/>
          </a:xfrm>
          <a:prstGeom prst="rect">
            <a:avLst/>
          </a:prstGeom>
          <a:solidFill>
            <a:schemeClr val="accent3"/>
          </a:solid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2800"/>
              <a:buNone/>
            </a:pPr>
            <a:r>
              <a:rPr b="1" lang="en-US" sz="1800">
                <a:latin typeface="Arial"/>
                <a:ea typeface="Arial"/>
                <a:cs typeface="Arial"/>
                <a:sym typeface="Arial"/>
              </a:rPr>
              <a:t>Thành viên:</a:t>
            </a:r>
            <a:br>
              <a:rPr lang="en-US" sz="1800">
                <a:latin typeface="Arial"/>
                <a:ea typeface="Arial"/>
                <a:cs typeface="Arial"/>
                <a:sym typeface="Arial"/>
              </a:rPr>
            </a:br>
            <a:r>
              <a:rPr lang="en-US" sz="1800">
                <a:latin typeface="Arial"/>
                <a:ea typeface="Arial"/>
                <a:cs typeface="Arial"/>
                <a:sym typeface="Arial"/>
              </a:rPr>
              <a:t>Nguyễn Thành Nhơn</a:t>
            </a:r>
            <a:br>
              <a:rPr lang="en-US" sz="1800">
                <a:latin typeface="Arial"/>
                <a:ea typeface="Arial"/>
                <a:cs typeface="Arial"/>
                <a:sym typeface="Arial"/>
              </a:rPr>
            </a:br>
            <a:r>
              <a:rPr lang="en-US" sz="1800">
                <a:latin typeface="Arial"/>
                <a:ea typeface="Arial"/>
                <a:cs typeface="Arial"/>
                <a:sym typeface="Arial"/>
              </a:rPr>
              <a:t>Phan Thị Quỳnh Như</a:t>
            </a:r>
            <a:br>
              <a:rPr lang="en-US" sz="1800">
                <a:latin typeface="Arial"/>
                <a:ea typeface="Arial"/>
                <a:cs typeface="Arial"/>
                <a:sym typeface="Arial"/>
              </a:rPr>
            </a:br>
            <a:r>
              <a:rPr lang="en-US" sz="1800">
                <a:latin typeface="Arial"/>
                <a:ea typeface="Arial"/>
                <a:cs typeface="Arial"/>
                <a:sym typeface="Arial"/>
              </a:rPr>
              <a:t>Tcheng Như Quân</a:t>
            </a:r>
            <a:br>
              <a:rPr lang="en-US" sz="1800">
                <a:latin typeface="Arial"/>
                <a:ea typeface="Arial"/>
                <a:cs typeface="Arial"/>
                <a:sym typeface="Arial"/>
              </a:rPr>
            </a:br>
            <a:r>
              <a:rPr lang="en-US" sz="1800">
                <a:latin typeface="Arial"/>
                <a:ea typeface="Arial"/>
                <a:cs typeface="Arial"/>
                <a:sym typeface="Arial"/>
              </a:rPr>
              <a:t>Trần Thị Anh Thư</a:t>
            </a:r>
            <a:endParaRPr sz="1800">
              <a:latin typeface="Arial"/>
              <a:ea typeface="Arial"/>
              <a:cs typeface="Arial"/>
              <a:sym typeface="Arial"/>
            </a:endParaRPr>
          </a:p>
        </p:txBody>
      </p:sp>
      <p:sp>
        <p:nvSpPr>
          <p:cNvPr id="130" name="Google Shape;130;p1"/>
          <p:cNvSpPr/>
          <p:nvPr/>
        </p:nvSpPr>
        <p:spPr>
          <a:xfrm>
            <a:off x="3886200" y="2647950"/>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10"/>
          <p:cNvGrpSpPr/>
          <p:nvPr/>
        </p:nvGrpSpPr>
        <p:grpSpPr>
          <a:xfrm>
            <a:off x="8638170" y="1122087"/>
            <a:ext cx="416136" cy="393925"/>
            <a:chOff x="5771847" y="1409894"/>
            <a:chExt cx="542905" cy="513995"/>
          </a:xfrm>
        </p:grpSpPr>
        <p:sp>
          <p:nvSpPr>
            <p:cNvPr id="291" name="Google Shape;291;p1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10"/>
            <p:cNvGrpSpPr/>
            <p:nvPr/>
          </p:nvGrpSpPr>
          <p:grpSpPr>
            <a:xfrm>
              <a:off x="5777130" y="1409894"/>
              <a:ext cx="537622" cy="489019"/>
              <a:chOff x="5296797" y="3494398"/>
              <a:chExt cx="347841" cy="316374"/>
            </a:xfrm>
          </p:grpSpPr>
          <p:sp>
            <p:nvSpPr>
              <p:cNvPr id="293" name="Google Shape;293;p1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97" name="Google Shape;297;p10"/>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sp>
        <p:nvSpPr>
          <p:cNvPr id="298" name="Google Shape;298;p10"/>
          <p:cNvSpPr/>
          <p:nvPr/>
        </p:nvSpPr>
        <p:spPr>
          <a:xfrm>
            <a:off x="1278250" y="514350"/>
            <a:ext cx="63546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4. Nguyên lí hoạt động của việc tổ chức danh sách liên kết đơn</a:t>
            </a:r>
            <a:endParaRPr b="1" i="0" sz="1600" u="none" cap="none" strike="noStrike">
              <a:solidFill>
                <a:srgbClr val="000000"/>
              </a:solidFill>
              <a:latin typeface="Arial"/>
              <a:ea typeface="Arial"/>
              <a:cs typeface="Arial"/>
              <a:sym typeface="Arial"/>
            </a:endParaRPr>
          </a:p>
        </p:txBody>
      </p:sp>
      <p:pic>
        <p:nvPicPr>
          <p:cNvPr id="299" name="Google Shape;299;p10"/>
          <p:cNvPicPr preferRelativeResize="0"/>
          <p:nvPr/>
        </p:nvPicPr>
        <p:blipFill rotWithShape="1">
          <a:blip r:embed="rId4">
            <a:alphaModFix/>
          </a:blip>
          <a:srcRect b="0" l="0" r="0" t="0"/>
          <a:stretch/>
        </p:blipFill>
        <p:spPr>
          <a:xfrm>
            <a:off x="1447800" y="1121628"/>
            <a:ext cx="5710817" cy="220450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100"/>
          <p:cNvSpPr txBox="1"/>
          <p:nvPr>
            <p:ph idx="9" type="subTitle"/>
          </p:nvPr>
        </p:nvSpPr>
        <p:spPr>
          <a:xfrm>
            <a:off x="940263" y="2724150"/>
            <a:ext cx="6860338" cy="473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400"/>
              <a:buNone/>
            </a:pPr>
            <a:r>
              <a:rPr lang="en-US" sz="1600">
                <a:solidFill>
                  <a:srgbClr val="071339"/>
                </a:solidFill>
                <a:latin typeface="Arial"/>
                <a:ea typeface="Arial"/>
                <a:cs typeface="Arial"/>
                <a:sym typeface="Arial"/>
              </a:rPr>
              <a:t>Hàng đợi (Queue) là một cấu trúc dữ liệu trừu tượng, là một cái gì đó tương tự như hàng đợi trong đời sống hàng ngày (xếp hàng). Trong đời sống thực chúng ta có rất nhiều ví dụ về hàng đợi, chẳng hạn như hàng xe ô tô trên đường một chiều (đặc biệt là khi tắc xe), trong đó xe nào vào đầu tiên sẽ thoát ra đầu tiên. Một vài ví dụ khác là xếp hàng học sinh, xếp hàng mua vé, …</a:t>
            </a:r>
            <a:endParaRPr sz="1600">
              <a:solidFill>
                <a:srgbClr val="071339"/>
              </a:solidFill>
              <a:latin typeface="Arial"/>
              <a:ea typeface="Arial"/>
              <a:cs typeface="Arial"/>
              <a:sym typeface="Arial"/>
            </a:endParaRPr>
          </a:p>
        </p:txBody>
      </p:sp>
      <p:sp>
        <p:nvSpPr>
          <p:cNvPr id="2358" name="Google Shape;2358;p100"/>
          <p:cNvSpPr txBox="1"/>
          <p:nvPr>
            <p:ph idx="13" type="subTitle"/>
          </p:nvPr>
        </p:nvSpPr>
        <p:spPr>
          <a:xfrm>
            <a:off x="980763" y="1387769"/>
            <a:ext cx="2446500" cy="40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a:latin typeface="Arial"/>
                <a:ea typeface="Arial"/>
                <a:cs typeface="Arial"/>
                <a:sym typeface="Arial"/>
              </a:rPr>
              <a:t>1. Khái niệm</a:t>
            </a:r>
            <a:endParaRPr>
              <a:latin typeface="Arial"/>
              <a:ea typeface="Arial"/>
              <a:cs typeface="Arial"/>
              <a:sym typeface="Arial"/>
            </a:endParaRPr>
          </a:p>
        </p:txBody>
      </p:sp>
      <p:sp>
        <p:nvSpPr>
          <p:cNvPr id="2359" name="Google Shape;2359;p100"/>
          <p:cNvSpPr txBox="1"/>
          <p:nvPr>
            <p:ph type="title"/>
          </p:nvPr>
        </p:nvSpPr>
        <p:spPr>
          <a:xfrm>
            <a:off x="-609600" y="376138"/>
            <a:ext cx="7695300" cy="55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II. Queue (Hàng đợi)</a:t>
            </a:r>
            <a:endParaRPr/>
          </a:p>
        </p:txBody>
      </p:sp>
      <p:grpSp>
        <p:nvGrpSpPr>
          <p:cNvPr id="2360" name="Google Shape;2360;p100"/>
          <p:cNvGrpSpPr/>
          <p:nvPr/>
        </p:nvGrpSpPr>
        <p:grpSpPr>
          <a:xfrm>
            <a:off x="8205422" y="618531"/>
            <a:ext cx="542905" cy="513995"/>
            <a:chOff x="5771847" y="1409894"/>
            <a:chExt cx="542905" cy="513995"/>
          </a:xfrm>
        </p:grpSpPr>
        <p:sp>
          <p:nvSpPr>
            <p:cNvPr id="2361" name="Google Shape;2361;p10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2" name="Google Shape;2362;p100"/>
            <p:cNvGrpSpPr/>
            <p:nvPr/>
          </p:nvGrpSpPr>
          <p:grpSpPr>
            <a:xfrm>
              <a:off x="5777130" y="1409894"/>
              <a:ext cx="537622" cy="489019"/>
              <a:chOff x="5296797" y="3494398"/>
              <a:chExt cx="347841" cy="316374"/>
            </a:xfrm>
          </p:grpSpPr>
          <p:sp>
            <p:nvSpPr>
              <p:cNvPr id="2363" name="Google Shape;2363;p10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10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0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10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67" name="Google Shape;2367;p100"/>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100"/>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9" name="Google Shape;2369;p100"/>
          <p:cNvGrpSpPr/>
          <p:nvPr/>
        </p:nvGrpSpPr>
        <p:grpSpPr>
          <a:xfrm>
            <a:off x="3900160" y="4603479"/>
            <a:ext cx="406109" cy="350432"/>
            <a:chOff x="5710604" y="1402568"/>
            <a:chExt cx="604149" cy="521321"/>
          </a:xfrm>
        </p:grpSpPr>
        <p:sp>
          <p:nvSpPr>
            <p:cNvPr id="2370" name="Google Shape;2370;p10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71" name="Google Shape;2371;p100"/>
            <p:cNvGrpSpPr/>
            <p:nvPr/>
          </p:nvGrpSpPr>
          <p:grpSpPr>
            <a:xfrm>
              <a:off x="5710604" y="1402568"/>
              <a:ext cx="604149" cy="502710"/>
              <a:chOff x="5253755" y="3489659"/>
              <a:chExt cx="390883" cy="325231"/>
            </a:xfrm>
          </p:grpSpPr>
          <p:sp>
            <p:nvSpPr>
              <p:cNvPr id="2372" name="Google Shape;2372;p10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100"/>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10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100"/>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10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0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78" name="Google Shape;2378;p100"/>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100"/>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0" name="Google Shape;2380;p100"/>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7">
                                            <p:txEl>
                                              <p:pRg end="0" st="0"/>
                                            </p:txEl>
                                          </p:spTgt>
                                        </p:tgtEl>
                                        <p:attrNameLst>
                                          <p:attrName>style.visibility</p:attrName>
                                        </p:attrNameLst>
                                      </p:cBhvr>
                                      <p:to>
                                        <p:strVal val="visible"/>
                                      </p:to>
                                    </p:set>
                                    <p:animEffect filter="fade" transition="in">
                                      <p:cBhvr>
                                        <p:cTn dur="1000"/>
                                        <p:tgtEl>
                                          <p:spTgt spid="235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101"/>
          <p:cNvSpPr txBox="1"/>
          <p:nvPr>
            <p:ph idx="9" type="subTitle"/>
          </p:nvPr>
        </p:nvSpPr>
        <p:spPr>
          <a:xfrm>
            <a:off x="491259" y="3943350"/>
            <a:ext cx="7448397" cy="473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400"/>
              <a:buNone/>
            </a:pPr>
            <a:r>
              <a:rPr lang="en-US" sz="1600">
                <a:solidFill>
                  <a:srgbClr val="071339"/>
                </a:solidFill>
                <a:latin typeface="Arial"/>
                <a:ea typeface="Arial"/>
                <a:cs typeface="Arial"/>
                <a:sym typeface="Arial"/>
              </a:rPr>
              <a:t>Khác với ngăn xếp, hàng đợi là mở ở cả hai đầu. Một đầu luôn luôn được sử dụng để chèn dữ liệu vào (hay còn gọi là sắp vào hàng) và đầu kia được sử dụng để xóa dữ liệu (rời hàng). Cấu trúc dữ liệu hàng đợi tuân theo phương pháp First-In-First-Out, tức là dữ liệu được nhập vào đầu tiên sẽ được truy cập đầu tiên.</a:t>
            </a:r>
            <a:endParaRPr sz="1600">
              <a:solidFill>
                <a:srgbClr val="071339"/>
              </a:solidFill>
              <a:latin typeface="Arial"/>
              <a:ea typeface="Arial"/>
              <a:cs typeface="Arial"/>
              <a:sym typeface="Arial"/>
            </a:endParaRPr>
          </a:p>
        </p:txBody>
      </p:sp>
      <p:grpSp>
        <p:nvGrpSpPr>
          <p:cNvPr id="2386" name="Google Shape;2386;p101"/>
          <p:cNvGrpSpPr/>
          <p:nvPr/>
        </p:nvGrpSpPr>
        <p:grpSpPr>
          <a:xfrm>
            <a:off x="8205422" y="618531"/>
            <a:ext cx="542905" cy="513995"/>
            <a:chOff x="5771847" y="1409894"/>
            <a:chExt cx="542905" cy="513995"/>
          </a:xfrm>
        </p:grpSpPr>
        <p:sp>
          <p:nvSpPr>
            <p:cNvPr id="2387" name="Google Shape;2387;p10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8" name="Google Shape;2388;p101"/>
            <p:cNvGrpSpPr/>
            <p:nvPr/>
          </p:nvGrpSpPr>
          <p:grpSpPr>
            <a:xfrm>
              <a:off x="5777130" y="1409894"/>
              <a:ext cx="537622" cy="489019"/>
              <a:chOff x="5296797" y="3494398"/>
              <a:chExt cx="347841" cy="316374"/>
            </a:xfrm>
          </p:grpSpPr>
          <p:sp>
            <p:nvSpPr>
              <p:cNvPr id="2389" name="Google Shape;2389;p10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0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10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10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93" name="Google Shape;2393;p101"/>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01"/>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01"/>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6" name="Google Shape;2396;p101"/>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397" name="Google Shape;2397;p101"/>
          <p:cNvPicPr preferRelativeResize="0"/>
          <p:nvPr/>
        </p:nvPicPr>
        <p:blipFill rotWithShape="1">
          <a:blip r:embed="rId4">
            <a:alphaModFix/>
          </a:blip>
          <a:srcRect b="0" l="0" r="0" t="0"/>
          <a:stretch/>
        </p:blipFill>
        <p:spPr>
          <a:xfrm>
            <a:off x="-646452" y="301605"/>
            <a:ext cx="7693819" cy="823031"/>
          </a:xfrm>
          <a:prstGeom prst="rect">
            <a:avLst/>
          </a:prstGeom>
          <a:noFill/>
          <a:ln>
            <a:noFill/>
          </a:ln>
        </p:spPr>
      </p:pic>
      <p:pic>
        <p:nvPicPr>
          <p:cNvPr id="2398" name="Google Shape;2398;p101"/>
          <p:cNvPicPr preferRelativeResize="0"/>
          <p:nvPr/>
        </p:nvPicPr>
        <p:blipFill rotWithShape="1">
          <a:blip r:embed="rId5">
            <a:alphaModFix/>
          </a:blip>
          <a:srcRect b="0" l="0" r="0" t="0"/>
          <a:stretch/>
        </p:blipFill>
        <p:spPr>
          <a:xfrm>
            <a:off x="358503" y="1347086"/>
            <a:ext cx="7657240" cy="187163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102"/>
          <p:cNvSpPr txBox="1"/>
          <p:nvPr>
            <p:ph idx="9" type="subTitle"/>
          </p:nvPr>
        </p:nvSpPr>
        <p:spPr>
          <a:xfrm>
            <a:off x="821745" y="1657350"/>
            <a:ext cx="7181593" cy="266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solidFill>
                  <a:srgbClr val="071339"/>
                </a:solidFill>
                <a:latin typeface="Arial"/>
                <a:ea typeface="Arial"/>
                <a:cs typeface="Arial"/>
                <a:sym typeface="Arial"/>
              </a:rPr>
              <a:t>Các thao tác cơ bản trên hàng đợi:</a:t>
            </a:r>
            <a:endParaRPr/>
          </a:p>
          <a:p>
            <a:pPr indent="0" lvl="0" marL="0" rtl="0" algn="l">
              <a:lnSpc>
                <a:spcPct val="100000"/>
              </a:lnSpc>
              <a:spcBef>
                <a:spcPts val="0"/>
              </a:spcBef>
              <a:spcAft>
                <a:spcPts val="0"/>
              </a:spcAft>
              <a:buSzPts val="1400"/>
              <a:buNone/>
            </a:pPr>
            <a:r>
              <a:t/>
            </a:r>
            <a:endParaRPr sz="16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rPr b="1" lang="en-US" sz="1600">
                <a:solidFill>
                  <a:srgbClr val="071339"/>
                </a:solidFill>
                <a:latin typeface="Arial"/>
                <a:ea typeface="Arial"/>
                <a:cs typeface="Arial"/>
                <a:sym typeface="Arial"/>
              </a:rPr>
              <a:t>IsEmpty</a:t>
            </a:r>
            <a:r>
              <a:rPr lang="en-US" sz="1600">
                <a:solidFill>
                  <a:srgbClr val="071339"/>
                </a:solidFill>
                <a:latin typeface="Arial"/>
                <a:ea typeface="Arial"/>
                <a:cs typeface="Arial"/>
                <a:sym typeface="Arial"/>
              </a:rPr>
              <a:t>: kiểm tra hàng đợi có rỗng hay không</a:t>
            </a:r>
            <a:endParaRPr sz="16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6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rPr b="1" lang="en-US" sz="1600">
                <a:solidFill>
                  <a:srgbClr val="071339"/>
                </a:solidFill>
                <a:latin typeface="Arial"/>
                <a:ea typeface="Arial"/>
                <a:cs typeface="Arial"/>
                <a:sym typeface="Arial"/>
              </a:rPr>
              <a:t>EnQueue</a:t>
            </a:r>
            <a:r>
              <a:rPr lang="en-US" sz="1600">
                <a:solidFill>
                  <a:srgbClr val="071339"/>
                </a:solidFill>
                <a:latin typeface="Arial"/>
                <a:ea typeface="Arial"/>
                <a:cs typeface="Arial"/>
                <a:sym typeface="Arial"/>
              </a:rPr>
              <a:t>: thêm một phần tử vào cuối hàng đợi</a:t>
            </a:r>
            <a:endParaRPr sz="16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6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rPr b="1" lang="en-US" sz="1600">
                <a:solidFill>
                  <a:srgbClr val="071339"/>
                </a:solidFill>
                <a:latin typeface="Arial"/>
                <a:ea typeface="Arial"/>
                <a:cs typeface="Arial"/>
                <a:sym typeface="Arial"/>
              </a:rPr>
              <a:t>DeQueue</a:t>
            </a:r>
            <a:r>
              <a:rPr lang="en-US" sz="1600">
                <a:solidFill>
                  <a:srgbClr val="071339"/>
                </a:solidFill>
                <a:latin typeface="Arial"/>
                <a:ea typeface="Arial"/>
                <a:cs typeface="Arial"/>
                <a:sym typeface="Arial"/>
              </a:rPr>
              <a:t>: lấy phần tử đầu tiên ra khỏi hàng đợi (nếu hàng đợi không rỗng)</a:t>
            </a:r>
            <a:endParaRPr sz="16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6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rPr b="1" lang="en-US" sz="1600">
                <a:solidFill>
                  <a:srgbClr val="071339"/>
                </a:solidFill>
                <a:latin typeface="Arial"/>
                <a:ea typeface="Arial"/>
                <a:cs typeface="Arial"/>
                <a:sym typeface="Arial"/>
              </a:rPr>
              <a:t>Front</a:t>
            </a:r>
            <a:r>
              <a:rPr lang="en-US" sz="1600">
                <a:solidFill>
                  <a:srgbClr val="071339"/>
                </a:solidFill>
                <a:latin typeface="Arial"/>
                <a:ea typeface="Arial"/>
                <a:cs typeface="Arial"/>
                <a:sym typeface="Arial"/>
              </a:rPr>
              <a:t>: trả về giá trị của phần tử ở đầu hàng đợi (nếu hàng đợi không rỗng)</a:t>
            </a:r>
            <a:endParaRPr/>
          </a:p>
          <a:p>
            <a:pPr indent="0" lvl="0" marL="0" rtl="0" algn="l">
              <a:lnSpc>
                <a:spcPct val="100000"/>
              </a:lnSpc>
              <a:spcBef>
                <a:spcPts val="0"/>
              </a:spcBef>
              <a:spcAft>
                <a:spcPts val="0"/>
              </a:spcAft>
              <a:buSzPts val="1400"/>
              <a:buNone/>
            </a:pPr>
            <a:r>
              <a:t/>
            </a:r>
            <a:endParaRPr sz="1600">
              <a:solidFill>
                <a:srgbClr val="071339"/>
              </a:solidFill>
              <a:latin typeface="Arial"/>
              <a:ea typeface="Arial"/>
              <a:cs typeface="Arial"/>
              <a:sym typeface="Arial"/>
            </a:endParaRPr>
          </a:p>
        </p:txBody>
      </p:sp>
      <p:grpSp>
        <p:nvGrpSpPr>
          <p:cNvPr id="2404" name="Google Shape;2404;p102"/>
          <p:cNvGrpSpPr/>
          <p:nvPr/>
        </p:nvGrpSpPr>
        <p:grpSpPr>
          <a:xfrm>
            <a:off x="8205422" y="618531"/>
            <a:ext cx="542905" cy="513995"/>
            <a:chOff x="5771847" y="1409894"/>
            <a:chExt cx="542905" cy="513995"/>
          </a:xfrm>
        </p:grpSpPr>
        <p:sp>
          <p:nvSpPr>
            <p:cNvPr id="2405" name="Google Shape;2405;p10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6" name="Google Shape;2406;p102"/>
            <p:cNvGrpSpPr/>
            <p:nvPr/>
          </p:nvGrpSpPr>
          <p:grpSpPr>
            <a:xfrm>
              <a:off x="5777130" y="1409894"/>
              <a:ext cx="537622" cy="489019"/>
              <a:chOff x="5296797" y="3494398"/>
              <a:chExt cx="347841" cy="316374"/>
            </a:xfrm>
          </p:grpSpPr>
          <p:sp>
            <p:nvSpPr>
              <p:cNvPr id="2407" name="Google Shape;2407;p10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0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0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0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11" name="Google Shape;2411;p102"/>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102"/>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3" name="Google Shape;2413;p102"/>
          <p:cNvGrpSpPr/>
          <p:nvPr/>
        </p:nvGrpSpPr>
        <p:grpSpPr>
          <a:xfrm>
            <a:off x="3900160" y="4603479"/>
            <a:ext cx="406109" cy="350432"/>
            <a:chOff x="5710604" y="1402568"/>
            <a:chExt cx="604149" cy="521321"/>
          </a:xfrm>
        </p:grpSpPr>
        <p:sp>
          <p:nvSpPr>
            <p:cNvPr id="2414" name="Google Shape;2414;p10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5" name="Google Shape;2415;p102"/>
            <p:cNvGrpSpPr/>
            <p:nvPr/>
          </p:nvGrpSpPr>
          <p:grpSpPr>
            <a:xfrm>
              <a:off x="5710604" y="1402568"/>
              <a:ext cx="604149" cy="502710"/>
              <a:chOff x="5253755" y="3489659"/>
              <a:chExt cx="390883" cy="325231"/>
            </a:xfrm>
          </p:grpSpPr>
          <p:sp>
            <p:nvSpPr>
              <p:cNvPr id="2416" name="Google Shape;2416;p10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102"/>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0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102"/>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10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0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22" name="Google Shape;2422;p102"/>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102"/>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4" name="Google Shape;2424;p102"/>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425" name="Google Shape;2425;p102"/>
          <p:cNvPicPr preferRelativeResize="0"/>
          <p:nvPr/>
        </p:nvPicPr>
        <p:blipFill rotWithShape="1">
          <a:blip r:embed="rId4">
            <a:alphaModFix/>
          </a:blip>
          <a:srcRect b="0" l="0" r="0" t="0"/>
          <a:stretch/>
        </p:blipFill>
        <p:spPr>
          <a:xfrm>
            <a:off x="-646452" y="301605"/>
            <a:ext cx="7693819" cy="82303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103"/>
          <p:cNvSpPr txBox="1"/>
          <p:nvPr>
            <p:ph idx="9" type="subTitle"/>
          </p:nvPr>
        </p:nvSpPr>
        <p:spPr>
          <a:xfrm>
            <a:off x="359688" y="2507866"/>
            <a:ext cx="7272411" cy="4737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None/>
            </a:pPr>
            <a:r>
              <a:rPr lang="en-US" sz="1600">
                <a:latin typeface="Arial"/>
                <a:ea typeface="Arial"/>
                <a:cs typeface="Arial"/>
                <a:sym typeface="Arial"/>
              </a:rPr>
              <a:t>- </a:t>
            </a:r>
            <a:r>
              <a:rPr lang="en-US" sz="1600">
                <a:solidFill>
                  <a:srgbClr val="071339"/>
                </a:solidFill>
                <a:latin typeface="Arial"/>
                <a:ea typeface="Arial"/>
                <a:cs typeface="Arial"/>
                <a:sym typeface="Arial"/>
              </a:rPr>
              <a:t>Tương tự với danh sách liên kết, phần tử trong hàng đợi cũng có thành phần dữ liệu và thành phần liên kết (node).  Để đơn giản hơn, mình sẽ sử dụng kiểu int cho phần dữ liệu.</a:t>
            </a:r>
            <a:endParaRPr/>
          </a:p>
          <a:p>
            <a:pPr indent="-317500" lvl="0" marL="457200" rtl="0" algn="l">
              <a:lnSpc>
                <a:spcPct val="150000"/>
              </a:lnSpc>
              <a:spcBef>
                <a:spcPts val="0"/>
              </a:spcBef>
              <a:spcAft>
                <a:spcPts val="0"/>
              </a:spcAft>
              <a:buSzPts val="1400"/>
              <a:buNone/>
            </a:pPr>
            <a:r>
              <a:rPr lang="en-US" sz="1600">
                <a:solidFill>
                  <a:srgbClr val="071339"/>
                </a:solidFill>
                <a:latin typeface="Arial"/>
                <a:ea typeface="Arial"/>
                <a:cs typeface="Arial"/>
                <a:sym typeface="Arial"/>
              </a:rPr>
              <a:t>   - Các phần tử trong Queue lần lượt được lấy ra ở đầu theo cơ chế FIFO.</a:t>
            </a:r>
            <a:endParaRPr sz="1600">
              <a:solidFill>
                <a:srgbClr val="071339"/>
              </a:solidFill>
              <a:latin typeface="Arial"/>
              <a:ea typeface="Arial"/>
              <a:cs typeface="Arial"/>
              <a:sym typeface="Arial"/>
            </a:endParaRPr>
          </a:p>
          <a:p>
            <a:pPr indent="-317500" lvl="0" marL="457200" rtl="0" algn="l">
              <a:lnSpc>
                <a:spcPct val="150000"/>
              </a:lnSpc>
              <a:spcBef>
                <a:spcPts val="0"/>
              </a:spcBef>
              <a:spcAft>
                <a:spcPts val="0"/>
              </a:spcAft>
              <a:buSzPts val="1400"/>
              <a:buNone/>
            </a:pPr>
            <a:r>
              <a:rPr lang="en-US" sz="1600">
                <a:solidFill>
                  <a:srgbClr val="071339"/>
                </a:solidFill>
                <a:latin typeface="Arial"/>
                <a:ea typeface="Arial"/>
                <a:cs typeface="Arial"/>
                <a:sym typeface="Arial"/>
              </a:rPr>
              <a:t>	Phần tử thêm vào cuối sẽ liên kết với phần tử phía trước của queue qua thành phần liên kết là một con trỏ. </a:t>
            </a:r>
            <a:endParaRPr sz="1600">
              <a:solidFill>
                <a:srgbClr val="071339"/>
              </a:solidFill>
              <a:latin typeface="Arial"/>
              <a:ea typeface="Arial"/>
              <a:cs typeface="Arial"/>
              <a:sym typeface="Arial"/>
            </a:endParaRPr>
          </a:p>
        </p:txBody>
      </p:sp>
      <p:sp>
        <p:nvSpPr>
          <p:cNvPr id="2431" name="Google Shape;2431;p103"/>
          <p:cNvSpPr txBox="1"/>
          <p:nvPr>
            <p:ph idx="13" type="subTitle"/>
          </p:nvPr>
        </p:nvSpPr>
        <p:spPr>
          <a:xfrm>
            <a:off x="1295400" y="1132526"/>
            <a:ext cx="4681975" cy="40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a:latin typeface="Arial"/>
                <a:ea typeface="Arial"/>
                <a:cs typeface="Arial"/>
                <a:sym typeface="Arial"/>
              </a:rPr>
              <a:t>2. Cấu trúc của một Queue</a:t>
            </a:r>
            <a:endParaRPr>
              <a:latin typeface="Arial"/>
              <a:ea typeface="Arial"/>
              <a:cs typeface="Arial"/>
              <a:sym typeface="Arial"/>
            </a:endParaRPr>
          </a:p>
        </p:txBody>
      </p:sp>
      <p:grpSp>
        <p:nvGrpSpPr>
          <p:cNvPr id="2432" name="Google Shape;2432;p103"/>
          <p:cNvGrpSpPr/>
          <p:nvPr/>
        </p:nvGrpSpPr>
        <p:grpSpPr>
          <a:xfrm>
            <a:off x="8205422" y="618531"/>
            <a:ext cx="542905" cy="513995"/>
            <a:chOff x="5771847" y="1409894"/>
            <a:chExt cx="542905" cy="513995"/>
          </a:xfrm>
        </p:grpSpPr>
        <p:sp>
          <p:nvSpPr>
            <p:cNvPr id="2433" name="Google Shape;2433;p10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4" name="Google Shape;2434;p103"/>
            <p:cNvGrpSpPr/>
            <p:nvPr/>
          </p:nvGrpSpPr>
          <p:grpSpPr>
            <a:xfrm>
              <a:off x="5777130" y="1409894"/>
              <a:ext cx="537622" cy="489019"/>
              <a:chOff x="5296797" y="3494398"/>
              <a:chExt cx="347841" cy="316374"/>
            </a:xfrm>
          </p:grpSpPr>
          <p:sp>
            <p:nvSpPr>
              <p:cNvPr id="2435" name="Google Shape;2435;p10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0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0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10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39" name="Google Shape;2439;p103"/>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103"/>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1" name="Google Shape;2441;p103"/>
          <p:cNvGrpSpPr/>
          <p:nvPr/>
        </p:nvGrpSpPr>
        <p:grpSpPr>
          <a:xfrm>
            <a:off x="3900160" y="4603479"/>
            <a:ext cx="406109" cy="350432"/>
            <a:chOff x="5710604" y="1402568"/>
            <a:chExt cx="604149" cy="521321"/>
          </a:xfrm>
        </p:grpSpPr>
        <p:sp>
          <p:nvSpPr>
            <p:cNvPr id="2442" name="Google Shape;2442;p10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3" name="Google Shape;2443;p103"/>
            <p:cNvGrpSpPr/>
            <p:nvPr/>
          </p:nvGrpSpPr>
          <p:grpSpPr>
            <a:xfrm>
              <a:off x="5710604" y="1402568"/>
              <a:ext cx="604149" cy="502710"/>
              <a:chOff x="5253755" y="3489659"/>
              <a:chExt cx="390883" cy="325231"/>
            </a:xfrm>
          </p:grpSpPr>
          <p:sp>
            <p:nvSpPr>
              <p:cNvPr id="2444" name="Google Shape;2444;p10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103"/>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0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03"/>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10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0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50" name="Google Shape;2450;p103"/>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103"/>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52" name="Google Shape;2452;p103"/>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453" name="Google Shape;2453;p103"/>
          <p:cNvPicPr preferRelativeResize="0"/>
          <p:nvPr/>
        </p:nvPicPr>
        <p:blipFill rotWithShape="1">
          <a:blip r:embed="rId4">
            <a:alphaModFix/>
          </a:blip>
          <a:srcRect b="0" l="0" r="0" t="0"/>
          <a:stretch/>
        </p:blipFill>
        <p:spPr>
          <a:xfrm>
            <a:off x="-646452" y="301605"/>
            <a:ext cx="7693819" cy="823031"/>
          </a:xfrm>
          <a:prstGeom prst="rect">
            <a:avLst/>
          </a:prstGeom>
          <a:noFill/>
          <a:ln>
            <a:noFill/>
          </a:ln>
        </p:spPr>
      </p:pic>
      <p:pic>
        <p:nvPicPr>
          <p:cNvPr id="2454" name="Google Shape;2454;p103"/>
          <p:cNvPicPr preferRelativeResize="0"/>
          <p:nvPr/>
        </p:nvPicPr>
        <p:blipFill rotWithShape="1">
          <a:blip r:embed="rId5">
            <a:alphaModFix/>
          </a:blip>
          <a:srcRect b="0" l="0" r="0" t="0"/>
          <a:stretch/>
        </p:blipFill>
        <p:spPr>
          <a:xfrm>
            <a:off x="1021263" y="3861038"/>
            <a:ext cx="6751137" cy="114572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104"/>
          <p:cNvSpPr txBox="1"/>
          <p:nvPr>
            <p:ph idx="9" type="subTitle"/>
          </p:nvPr>
        </p:nvSpPr>
        <p:spPr>
          <a:xfrm>
            <a:off x="579804" y="2174002"/>
            <a:ext cx="4373196" cy="47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solidFill>
                  <a:srgbClr val="071339"/>
                </a:solidFill>
                <a:latin typeface="Arial"/>
                <a:ea typeface="Arial"/>
                <a:cs typeface="Arial"/>
                <a:sym typeface="Arial"/>
              </a:rPr>
              <a:t>Không giống như ngăn xếp, hàng đợi yêu cầu ta phải quản lý được cả phần tử đầu và cuối, do chúng ta thêm vào hàng đợi là thêm vào cuối và lấy một phần tử là lấy từ đầu hàng đợi. Vậy chúng ta sẽ có cấu trúc Queue như sau:</a:t>
            </a:r>
            <a:endParaRPr sz="1600">
              <a:solidFill>
                <a:srgbClr val="071339"/>
              </a:solidFill>
              <a:latin typeface="Arial"/>
              <a:ea typeface="Arial"/>
              <a:cs typeface="Arial"/>
              <a:sym typeface="Arial"/>
            </a:endParaRPr>
          </a:p>
        </p:txBody>
      </p:sp>
      <p:grpSp>
        <p:nvGrpSpPr>
          <p:cNvPr id="2460" name="Google Shape;2460;p104"/>
          <p:cNvGrpSpPr/>
          <p:nvPr/>
        </p:nvGrpSpPr>
        <p:grpSpPr>
          <a:xfrm>
            <a:off x="8205422" y="618531"/>
            <a:ext cx="542905" cy="513995"/>
            <a:chOff x="5771847" y="1409894"/>
            <a:chExt cx="542905" cy="513995"/>
          </a:xfrm>
        </p:grpSpPr>
        <p:sp>
          <p:nvSpPr>
            <p:cNvPr id="2461" name="Google Shape;2461;p10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2" name="Google Shape;2462;p104"/>
            <p:cNvGrpSpPr/>
            <p:nvPr/>
          </p:nvGrpSpPr>
          <p:grpSpPr>
            <a:xfrm>
              <a:off x="5777130" y="1409894"/>
              <a:ext cx="537622" cy="489019"/>
              <a:chOff x="5296797" y="3494398"/>
              <a:chExt cx="347841" cy="316374"/>
            </a:xfrm>
          </p:grpSpPr>
          <p:sp>
            <p:nvSpPr>
              <p:cNvPr id="2463" name="Google Shape;2463;p10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0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0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0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67" name="Google Shape;2467;p104"/>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04"/>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9" name="Google Shape;2469;p104"/>
          <p:cNvGrpSpPr/>
          <p:nvPr/>
        </p:nvGrpSpPr>
        <p:grpSpPr>
          <a:xfrm>
            <a:off x="3900160" y="4603479"/>
            <a:ext cx="406109" cy="350432"/>
            <a:chOff x="5710604" y="1402568"/>
            <a:chExt cx="604149" cy="521321"/>
          </a:xfrm>
        </p:grpSpPr>
        <p:sp>
          <p:nvSpPr>
            <p:cNvPr id="2470" name="Google Shape;2470;p10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1" name="Google Shape;2471;p104"/>
            <p:cNvGrpSpPr/>
            <p:nvPr/>
          </p:nvGrpSpPr>
          <p:grpSpPr>
            <a:xfrm>
              <a:off x="5710604" y="1402568"/>
              <a:ext cx="604149" cy="502710"/>
              <a:chOff x="5253755" y="3489659"/>
              <a:chExt cx="390883" cy="325231"/>
            </a:xfrm>
          </p:grpSpPr>
          <p:sp>
            <p:nvSpPr>
              <p:cNvPr id="2472" name="Google Shape;2472;p10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104"/>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10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104"/>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10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10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78" name="Google Shape;2478;p104"/>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104"/>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80" name="Google Shape;2480;p104"/>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481" name="Google Shape;2481;p104"/>
          <p:cNvPicPr preferRelativeResize="0"/>
          <p:nvPr/>
        </p:nvPicPr>
        <p:blipFill rotWithShape="1">
          <a:blip r:embed="rId4">
            <a:alphaModFix/>
          </a:blip>
          <a:srcRect b="0" l="0" r="0" t="0"/>
          <a:stretch/>
        </p:blipFill>
        <p:spPr>
          <a:xfrm>
            <a:off x="-646452" y="301605"/>
            <a:ext cx="7693819" cy="823031"/>
          </a:xfrm>
          <a:prstGeom prst="rect">
            <a:avLst/>
          </a:prstGeom>
          <a:noFill/>
          <a:ln>
            <a:noFill/>
          </a:ln>
        </p:spPr>
      </p:pic>
      <p:pic>
        <p:nvPicPr>
          <p:cNvPr id="2482" name="Google Shape;2482;p104"/>
          <p:cNvPicPr preferRelativeResize="0"/>
          <p:nvPr/>
        </p:nvPicPr>
        <p:blipFill rotWithShape="1">
          <a:blip r:embed="rId5">
            <a:alphaModFix/>
          </a:blip>
          <a:srcRect b="0" l="0" r="0" t="0"/>
          <a:stretch/>
        </p:blipFill>
        <p:spPr>
          <a:xfrm>
            <a:off x="5071058" y="1156784"/>
            <a:ext cx="3185414" cy="1928986"/>
          </a:xfrm>
          <a:prstGeom prst="rect">
            <a:avLst/>
          </a:prstGeom>
          <a:noFill/>
          <a:ln>
            <a:noFill/>
          </a:ln>
        </p:spPr>
      </p:pic>
      <p:pic>
        <p:nvPicPr>
          <p:cNvPr id="2483" name="Google Shape;2483;p104"/>
          <p:cNvPicPr preferRelativeResize="0"/>
          <p:nvPr/>
        </p:nvPicPr>
        <p:blipFill rotWithShape="1">
          <a:blip r:embed="rId6">
            <a:alphaModFix/>
          </a:blip>
          <a:srcRect b="0" l="0" r="0" t="0"/>
          <a:stretch/>
        </p:blipFill>
        <p:spPr>
          <a:xfrm>
            <a:off x="5071058" y="3198234"/>
            <a:ext cx="3185414" cy="180964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105"/>
          <p:cNvSpPr txBox="1"/>
          <p:nvPr>
            <p:ph idx="9" type="subTitle"/>
          </p:nvPr>
        </p:nvSpPr>
        <p:spPr>
          <a:xfrm>
            <a:off x="859130" y="1435618"/>
            <a:ext cx="5846470" cy="75513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latin typeface="Arial"/>
                <a:ea typeface="Arial"/>
                <a:cs typeface="Arial"/>
                <a:sym typeface="Arial"/>
              </a:rPr>
              <a:t>Tương tự như stack, hàng đợi rỗng khi phần tử đầu hàng đợi bằng NULL, chúng ta sẽ kiểm tra như sau:</a:t>
            </a:r>
            <a:endParaRPr sz="1600">
              <a:latin typeface="Arial"/>
              <a:ea typeface="Arial"/>
              <a:cs typeface="Arial"/>
              <a:sym typeface="Arial"/>
            </a:endParaRPr>
          </a:p>
        </p:txBody>
      </p:sp>
      <p:grpSp>
        <p:nvGrpSpPr>
          <p:cNvPr id="2489" name="Google Shape;2489;p105"/>
          <p:cNvGrpSpPr/>
          <p:nvPr/>
        </p:nvGrpSpPr>
        <p:grpSpPr>
          <a:xfrm>
            <a:off x="8205422" y="618531"/>
            <a:ext cx="542905" cy="513995"/>
            <a:chOff x="5771847" y="1409894"/>
            <a:chExt cx="542905" cy="513995"/>
          </a:xfrm>
        </p:grpSpPr>
        <p:sp>
          <p:nvSpPr>
            <p:cNvPr id="2490" name="Google Shape;2490;p10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1" name="Google Shape;2491;p105"/>
            <p:cNvGrpSpPr/>
            <p:nvPr/>
          </p:nvGrpSpPr>
          <p:grpSpPr>
            <a:xfrm>
              <a:off x="5777130" y="1409894"/>
              <a:ext cx="537622" cy="489019"/>
              <a:chOff x="5296797" y="3494398"/>
              <a:chExt cx="347841" cy="316374"/>
            </a:xfrm>
          </p:grpSpPr>
          <p:sp>
            <p:nvSpPr>
              <p:cNvPr id="2492" name="Google Shape;2492;p10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10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10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10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96" name="Google Shape;2496;p105"/>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05"/>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8" name="Google Shape;2498;p105"/>
          <p:cNvGrpSpPr/>
          <p:nvPr/>
        </p:nvGrpSpPr>
        <p:grpSpPr>
          <a:xfrm>
            <a:off x="8066740" y="4095750"/>
            <a:ext cx="406109" cy="350432"/>
            <a:chOff x="5710604" y="1402568"/>
            <a:chExt cx="604149" cy="521321"/>
          </a:xfrm>
        </p:grpSpPr>
        <p:sp>
          <p:nvSpPr>
            <p:cNvPr id="2499" name="Google Shape;2499;p10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0" name="Google Shape;2500;p105"/>
            <p:cNvGrpSpPr/>
            <p:nvPr/>
          </p:nvGrpSpPr>
          <p:grpSpPr>
            <a:xfrm>
              <a:off x="5710604" y="1402568"/>
              <a:ext cx="604149" cy="502710"/>
              <a:chOff x="5253755" y="3489659"/>
              <a:chExt cx="390883" cy="325231"/>
            </a:xfrm>
          </p:grpSpPr>
          <p:sp>
            <p:nvSpPr>
              <p:cNvPr id="2501" name="Google Shape;2501;p10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105"/>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0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05"/>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0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0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07" name="Google Shape;2507;p105"/>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05"/>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09" name="Google Shape;2509;p105"/>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510" name="Google Shape;2510;p105"/>
          <p:cNvPicPr preferRelativeResize="0"/>
          <p:nvPr/>
        </p:nvPicPr>
        <p:blipFill rotWithShape="1">
          <a:blip r:embed="rId4">
            <a:alphaModFix/>
          </a:blip>
          <a:srcRect b="0" l="0" r="0" t="0"/>
          <a:stretch/>
        </p:blipFill>
        <p:spPr>
          <a:xfrm>
            <a:off x="-646452" y="301605"/>
            <a:ext cx="7693819" cy="823031"/>
          </a:xfrm>
          <a:prstGeom prst="rect">
            <a:avLst/>
          </a:prstGeom>
          <a:noFill/>
          <a:ln>
            <a:noFill/>
          </a:ln>
        </p:spPr>
      </p:pic>
      <p:pic>
        <p:nvPicPr>
          <p:cNvPr id="2511" name="Google Shape;2511;p105"/>
          <p:cNvPicPr preferRelativeResize="0"/>
          <p:nvPr/>
        </p:nvPicPr>
        <p:blipFill rotWithShape="1">
          <a:blip r:embed="rId5">
            <a:alphaModFix/>
          </a:blip>
          <a:srcRect b="0" l="0" r="0" t="0"/>
          <a:stretch/>
        </p:blipFill>
        <p:spPr>
          <a:xfrm>
            <a:off x="859130" y="2209749"/>
            <a:ext cx="4626345" cy="253755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106"/>
          <p:cNvSpPr txBox="1"/>
          <p:nvPr>
            <p:ph idx="9" type="subTitle"/>
          </p:nvPr>
        </p:nvSpPr>
        <p:spPr>
          <a:xfrm>
            <a:off x="1295400" y="1426265"/>
            <a:ext cx="2446500" cy="47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latin typeface="Arial"/>
                <a:ea typeface="Arial"/>
                <a:cs typeface="Arial"/>
                <a:sym typeface="Arial"/>
              </a:rPr>
              <a:t>3.1 Ý tưởng</a:t>
            </a:r>
            <a:endParaRPr sz="1600">
              <a:latin typeface="Arial"/>
              <a:ea typeface="Arial"/>
              <a:cs typeface="Arial"/>
              <a:sym typeface="Arial"/>
            </a:endParaRPr>
          </a:p>
        </p:txBody>
      </p:sp>
      <p:sp>
        <p:nvSpPr>
          <p:cNvPr id="2517" name="Google Shape;2517;p106"/>
          <p:cNvSpPr txBox="1"/>
          <p:nvPr>
            <p:ph idx="13" type="subTitle"/>
          </p:nvPr>
        </p:nvSpPr>
        <p:spPr>
          <a:xfrm>
            <a:off x="1295457" y="990629"/>
            <a:ext cx="3810000" cy="40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a:latin typeface="Arial"/>
                <a:ea typeface="Arial"/>
                <a:cs typeface="Arial"/>
                <a:sym typeface="Arial"/>
              </a:rPr>
              <a:t>3. Các hoạt động của queue</a:t>
            </a:r>
            <a:endParaRPr>
              <a:latin typeface="Arial"/>
              <a:ea typeface="Arial"/>
              <a:cs typeface="Arial"/>
              <a:sym typeface="Arial"/>
            </a:endParaRPr>
          </a:p>
        </p:txBody>
      </p:sp>
      <p:grpSp>
        <p:nvGrpSpPr>
          <p:cNvPr id="2518" name="Google Shape;2518;p106"/>
          <p:cNvGrpSpPr/>
          <p:nvPr/>
        </p:nvGrpSpPr>
        <p:grpSpPr>
          <a:xfrm>
            <a:off x="8205422" y="618531"/>
            <a:ext cx="542905" cy="513995"/>
            <a:chOff x="5771847" y="1409894"/>
            <a:chExt cx="542905" cy="513995"/>
          </a:xfrm>
        </p:grpSpPr>
        <p:sp>
          <p:nvSpPr>
            <p:cNvPr id="2519" name="Google Shape;2519;p10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0" name="Google Shape;2520;p106"/>
            <p:cNvGrpSpPr/>
            <p:nvPr/>
          </p:nvGrpSpPr>
          <p:grpSpPr>
            <a:xfrm>
              <a:off x="5777130" y="1409894"/>
              <a:ext cx="537622" cy="489019"/>
              <a:chOff x="5296797" y="3494398"/>
              <a:chExt cx="347841" cy="316374"/>
            </a:xfrm>
          </p:grpSpPr>
          <p:sp>
            <p:nvSpPr>
              <p:cNvPr id="2521" name="Google Shape;2521;p10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10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10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10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25" name="Google Shape;2525;p106"/>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106"/>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7" name="Google Shape;2527;p106"/>
          <p:cNvGrpSpPr/>
          <p:nvPr/>
        </p:nvGrpSpPr>
        <p:grpSpPr>
          <a:xfrm>
            <a:off x="516433" y="4329623"/>
            <a:ext cx="406109" cy="390234"/>
            <a:chOff x="5710604" y="1402568"/>
            <a:chExt cx="604149" cy="521321"/>
          </a:xfrm>
        </p:grpSpPr>
        <p:sp>
          <p:nvSpPr>
            <p:cNvPr id="2528" name="Google Shape;2528;p10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9" name="Google Shape;2529;p106"/>
            <p:cNvGrpSpPr/>
            <p:nvPr/>
          </p:nvGrpSpPr>
          <p:grpSpPr>
            <a:xfrm>
              <a:off x="5710604" y="1402568"/>
              <a:ext cx="604149" cy="502710"/>
              <a:chOff x="5253755" y="3489659"/>
              <a:chExt cx="390883" cy="325231"/>
            </a:xfrm>
          </p:grpSpPr>
          <p:sp>
            <p:nvSpPr>
              <p:cNvPr id="2530" name="Google Shape;2530;p10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106"/>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10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106"/>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10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10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36" name="Google Shape;2536;p106"/>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106"/>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106"/>
          <p:cNvSpPr txBox="1"/>
          <p:nvPr>
            <p:ph idx="14" type="subTitle"/>
          </p:nvPr>
        </p:nvSpPr>
        <p:spPr>
          <a:xfrm>
            <a:off x="688125" y="3333750"/>
            <a:ext cx="7446670" cy="4737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None/>
            </a:pPr>
            <a:r>
              <a:rPr lang="en-US">
                <a:solidFill>
                  <a:srgbClr val="071339"/>
                </a:solidFill>
                <a:latin typeface="Arial"/>
                <a:ea typeface="Arial"/>
                <a:cs typeface="Arial"/>
                <a:sym typeface="Arial"/>
              </a:rPr>
              <a:t>EnQueue: Thêm phần tử vào cuối hàng đợi (EnQueue) thực hiện cũng tương tự như khi ta thêm phần tử vào cuối danh sách liên kết đơn, tức là thêm vào tail. Chúng ta thực hiện như sau:</a:t>
            </a:r>
            <a:endParaRPr>
              <a:solidFill>
                <a:srgbClr val="071339"/>
              </a:solidFill>
              <a:latin typeface="Arial"/>
              <a:ea typeface="Arial"/>
              <a:cs typeface="Arial"/>
              <a:sym typeface="Arial"/>
            </a:endParaRPr>
          </a:p>
          <a:p>
            <a:pPr indent="-317500" lvl="0" marL="457200" rtl="0" algn="l">
              <a:lnSpc>
                <a:spcPct val="150000"/>
              </a:lnSpc>
              <a:spcBef>
                <a:spcPts val="0"/>
              </a:spcBef>
              <a:spcAft>
                <a:spcPts val="0"/>
              </a:spcAft>
              <a:buSzPts val="1400"/>
              <a:buNone/>
            </a:pPr>
            <a:r>
              <a:rPr lang="en-US">
                <a:solidFill>
                  <a:srgbClr val="071339"/>
                </a:solidFill>
                <a:latin typeface="Arial"/>
                <a:ea typeface="Arial"/>
                <a:cs typeface="Arial"/>
                <a:sym typeface="Arial"/>
              </a:rPr>
              <a:t>-&gt;Kiểm tra queue rỗng ? Nếu rỗng thì phần tử mới thêm vào vừa là phẩn tử đầu vừa là phần tử cuối. Nếu queue không rỗng -&gt;con trỏ next của phần tử cuối sẽ trỏ phần tử mới thêm vào-&gt;cập nhật lại phần tử cuối.</a:t>
            </a:r>
            <a:endParaRPr/>
          </a:p>
          <a:p>
            <a:pPr indent="-317500" lvl="0" marL="457200" rtl="0" algn="l">
              <a:lnSpc>
                <a:spcPct val="150000"/>
              </a:lnSpc>
              <a:spcBef>
                <a:spcPts val="0"/>
              </a:spcBef>
              <a:spcAft>
                <a:spcPts val="0"/>
              </a:spcAft>
              <a:buSzPts val="1400"/>
              <a:buNone/>
            </a:pPr>
            <a:r>
              <a:rPr lang="en-US">
                <a:solidFill>
                  <a:srgbClr val="071339"/>
                </a:solidFill>
                <a:latin typeface="Arial"/>
                <a:ea typeface="Arial"/>
                <a:cs typeface="Arial"/>
                <a:sym typeface="Arial"/>
              </a:rPr>
              <a:t>DeQueue: Để lấy phần tử đầu ra khỏi hàng đợi (DeQueue), tất nhiên là với điều kiện hàng đợi không rỗng., chúng ta sẽ lưu trữ giá trị phần tử đầu hàng đợi, sau đó xóa nó đi như xóa phần tử đầu của danh sách liên kết đơn và kiểm tra hàng đợi có rỗng không để trả về NULL cho con trỏ tail của hàng đợi.</a:t>
            </a:r>
            <a:endParaRPr/>
          </a:p>
          <a:p>
            <a:pPr indent="-317500" lvl="0" marL="457200" rtl="0" algn="l">
              <a:lnSpc>
                <a:spcPct val="150000"/>
              </a:lnSpc>
              <a:spcBef>
                <a:spcPts val="0"/>
              </a:spcBef>
              <a:spcAft>
                <a:spcPts val="0"/>
              </a:spcAft>
              <a:buSzPts val="1400"/>
              <a:buNone/>
            </a:pPr>
            <a:r>
              <a:t/>
            </a:r>
            <a:endParaRPr>
              <a:solidFill>
                <a:srgbClr val="071339"/>
              </a:solidFill>
              <a:latin typeface="Arial"/>
              <a:ea typeface="Arial"/>
              <a:cs typeface="Arial"/>
              <a:sym typeface="Arial"/>
            </a:endParaRPr>
          </a:p>
        </p:txBody>
      </p:sp>
      <p:pic>
        <p:nvPicPr>
          <p:cNvPr id="2539" name="Google Shape;2539;p106"/>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540" name="Google Shape;2540;p106"/>
          <p:cNvPicPr preferRelativeResize="0"/>
          <p:nvPr/>
        </p:nvPicPr>
        <p:blipFill rotWithShape="1">
          <a:blip r:embed="rId4">
            <a:alphaModFix/>
          </a:blip>
          <a:srcRect b="0" l="0" r="0" t="0"/>
          <a:stretch/>
        </p:blipFill>
        <p:spPr>
          <a:xfrm>
            <a:off x="-646452" y="301605"/>
            <a:ext cx="7693819" cy="82303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107"/>
          <p:cNvSpPr txBox="1"/>
          <p:nvPr>
            <p:ph idx="9" type="subTitle"/>
          </p:nvPr>
        </p:nvSpPr>
        <p:spPr>
          <a:xfrm>
            <a:off x="533400" y="1562072"/>
            <a:ext cx="2446500" cy="47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latin typeface="Arial"/>
                <a:ea typeface="Arial"/>
                <a:cs typeface="Arial"/>
                <a:sym typeface="Arial"/>
              </a:rPr>
              <a:t>3.2 Lưu đồ thuật toán</a:t>
            </a:r>
            <a:endParaRPr sz="1600">
              <a:latin typeface="Arial"/>
              <a:ea typeface="Arial"/>
              <a:cs typeface="Arial"/>
              <a:sym typeface="Arial"/>
            </a:endParaRPr>
          </a:p>
        </p:txBody>
      </p:sp>
      <p:grpSp>
        <p:nvGrpSpPr>
          <p:cNvPr id="2546" name="Google Shape;2546;p107"/>
          <p:cNvGrpSpPr/>
          <p:nvPr/>
        </p:nvGrpSpPr>
        <p:grpSpPr>
          <a:xfrm>
            <a:off x="8205422" y="618531"/>
            <a:ext cx="542905" cy="513995"/>
            <a:chOff x="5771847" y="1409894"/>
            <a:chExt cx="542905" cy="513995"/>
          </a:xfrm>
        </p:grpSpPr>
        <p:sp>
          <p:nvSpPr>
            <p:cNvPr id="2547" name="Google Shape;2547;p10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8" name="Google Shape;2548;p107"/>
            <p:cNvGrpSpPr/>
            <p:nvPr/>
          </p:nvGrpSpPr>
          <p:grpSpPr>
            <a:xfrm>
              <a:off x="5777130" y="1409894"/>
              <a:ext cx="537622" cy="489019"/>
              <a:chOff x="5296797" y="3494398"/>
              <a:chExt cx="347841" cy="316374"/>
            </a:xfrm>
          </p:grpSpPr>
          <p:sp>
            <p:nvSpPr>
              <p:cNvPr id="2549" name="Google Shape;2549;p10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10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10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10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53" name="Google Shape;2553;p107"/>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107"/>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107"/>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107"/>
          <p:cNvSpPr txBox="1"/>
          <p:nvPr>
            <p:ph idx="14" type="subTitle"/>
          </p:nvPr>
        </p:nvSpPr>
        <p:spPr>
          <a:xfrm>
            <a:off x="457200" y="2032228"/>
            <a:ext cx="2446500" cy="4737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rPr lang="en-US" sz="1600">
                <a:latin typeface="Arial"/>
                <a:ea typeface="Arial"/>
                <a:cs typeface="Arial"/>
                <a:sym typeface="Arial"/>
              </a:rPr>
              <a:t>-Hoạt động EnQueue</a:t>
            </a:r>
            <a:endParaRPr sz="1600">
              <a:latin typeface="Arial"/>
              <a:ea typeface="Arial"/>
              <a:cs typeface="Arial"/>
              <a:sym typeface="Arial"/>
            </a:endParaRPr>
          </a:p>
        </p:txBody>
      </p:sp>
      <p:pic>
        <p:nvPicPr>
          <p:cNvPr id="2557" name="Google Shape;2557;p107"/>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558" name="Google Shape;2558;p107"/>
          <p:cNvPicPr preferRelativeResize="0"/>
          <p:nvPr/>
        </p:nvPicPr>
        <p:blipFill rotWithShape="1">
          <a:blip r:embed="rId4">
            <a:alphaModFix/>
          </a:blip>
          <a:srcRect b="0" l="0" r="0" t="0"/>
          <a:stretch/>
        </p:blipFill>
        <p:spPr>
          <a:xfrm>
            <a:off x="-646452" y="301605"/>
            <a:ext cx="7693819" cy="823031"/>
          </a:xfrm>
          <a:prstGeom prst="rect">
            <a:avLst/>
          </a:prstGeom>
          <a:noFill/>
          <a:ln>
            <a:noFill/>
          </a:ln>
        </p:spPr>
      </p:pic>
      <p:sp>
        <p:nvSpPr>
          <p:cNvPr id="2559" name="Google Shape;2559;p107"/>
          <p:cNvSpPr/>
          <p:nvPr/>
        </p:nvSpPr>
        <p:spPr>
          <a:xfrm>
            <a:off x="3860637" y="1084032"/>
            <a:ext cx="1433840" cy="571402"/>
          </a:xfrm>
          <a:prstGeom prst="ellipse">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Begin</a:t>
            </a:r>
            <a:endParaRPr b="0" i="0" sz="1400" u="none" cap="none" strike="noStrike">
              <a:solidFill>
                <a:schemeClr val="lt1"/>
              </a:solidFill>
              <a:latin typeface="Arial"/>
              <a:ea typeface="Arial"/>
              <a:cs typeface="Arial"/>
              <a:sym typeface="Arial"/>
            </a:endParaRPr>
          </a:p>
        </p:txBody>
      </p:sp>
      <p:sp>
        <p:nvSpPr>
          <p:cNvPr id="2560" name="Google Shape;2560;p107"/>
          <p:cNvSpPr/>
          <p:nvPr/>
        </p:nvSpPr>
        <p:spPr>
          <a:xfrm>
            <a:off x="3750853" y="1948912"/>
            <a:ext cx="1653407" cy="512869"/>
          </a:xfrm>
          <a:prstGeom prst="parallelogram">
            <a:avLst>
              <a:gd fmla="val 25000" name="adj"/>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node  </a:t>
            </a:r>
            <a:endParaRPr b="0" i="0" sz="1400" u="none" cap="none" strike="noStrike">
              <a:solidFill>
                <a:schemeClr val="lt1"/>
              </a:solidFill>
              <a:latin typeface="Arial"/>
              <a:ea typeface="Arial"/>
              <a:cs typeface="Arial"/>
              <a:sym typeface="Arial"/>
            </a:endParaRPr>
          </a:p>
        </p:txBody>
      </p:sp>
      <p:sp>
        <p:nvSpPr>
          <p:cNvPr id="2561" name="Google Shape;2561;p107"/>
          <p:cNvSpPr/>
          <p:nvPr/>
        </p:nvSpPr>
        <p:spPr>
          <a:xfrm>
            <a:off x="3553999" y="2755259"/>
            <a:ext cx="2047114" cy="686783"/>
          </a:xfrm>
          <a:prstGeom prst="flowChartDecision">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q.head==NULL</a:t>
            </a:r>
            <a:endParaRPr b="0" i="0" sz="1400" u="none" cap="none" strike="noStrike">
              <a:solidFill>
                <a:schemeClr val="lt1"/>
              </a:solidFill>
              <a:latin typeface="Arial"/>
              <a:ea typeface="Arial"/>
              <a:cs typeface="Arial"/>
              <a:sym typeface="Arial"/>
            </a:endParaRPr>
          </a:p>
        </p:txBody>
      </p:sp>
      <p:sp>
        <p:nvSpPr>
          <p:cNvPr id="2562" name="Google Shape;2562;p107"/>
          <p:cNvSpPr/>
          <p:nvPr/>
        </p:nvSpPr>
        <p:spPr>
          <a:xfrm>
            <a:off x="3896079" y="3620244"/>
            <a:ext cx="1359477" cy="685800"/>
          </a:xfrm>
          <a:prstGeom prst="flowChartProcess">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q.head=node;</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q.tail=node;</a:t>
            </a:r>
            <a:endParaRPr b="0" i="0" sz="1400" u="none" cap="none" strike="noStrike">
              <a:solidFill>
                <a:schemeClr val="lt1"/>
              </a:solidFill>
              <a:latin typeface="Arial"/>
              <a:ea typeface="Arial"/>
              <a:cs typeface="Arial"/>
              <a:sym typeface="Arial"/>
            </a:endParaRPr>
          </a:p>
        </p:txBody>
      </p:sp>
      <p:sp>
        <p:nvSpPr>
          <p:cNvPr id="2563" name="Google Shape;2563;p107"/>
          <p:cNvSpPr/>
          <p:nvPr/>
        </p:nvSpPr>
        <p:spPr>
          <a:xfrm>
            <a:off x="6229198" y="2670118"/>
            <a:ext cx="2057400" cy="872178"/>
          </a:xfrm>
          <a:prstGeom prst="rect">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q.tail-&gt;next=node;</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q.tail=node;</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4" name="Google Shape;2564;p107"/>
          <p:cNvSpPr/>
          <p:nvPr/>
        </p:nvSpPr>
        <p:spPr>
          <a:xfrm>
            <a:off x="3906712" y="4539265"/>
            <a:ext cx="1356735" cy="533400"/>
          </a:xfrm>
          <a:prstGeom prst="ellipse">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End</a:t>
            </a:r>
            <a:endParaRPr b="0" i="0" sz="1400" u="none" cap="none" strike="noStrike">
              <a:solidFill>
                <a:schemeClr val="lt1"/>
              </a:solidFill>
              <a:latin typeface="Arial"/>
              <a:ea typeface="Arial"/>
              <a:cs typeface="Arial"/>
              <a:sym typeface="Arial"/>
            </a:endParaRPr>
          </a:p>
        </p:txBody>
      </p:sp>
      <p:cxnSp>
        <p:nvCxnSpPr>
          <p:cNvPr id="2565" name="Google Shape;2565;p107"/>
          <p:cNvCxnSpPr>
            <a:stCxn id="2559" idx="4"/>
            <a:endCxn id="2560" idx="0"/>
          </p:cNvCxnSpPr>
          <p:nvPr/>
        </p:nvCxnSpPr>
        <p:spPr>
          <a:xfrm>
            <a:off x="4577557" y="1655434"/>
            <a:ext cx="0" cy="293400"/>
          </a:xfrm>
          <a:prstGeom prst="straightConnector1">
            <a:avLst/>
          </a:prstGeom>
          <a:noFill/>
          <a:ln cap="flat" cmpd="sng" w="9525">
            <a:solidFill>
              <a:srgbClr val="FD5165"/>
            </a:solidFill>
            <a:prstDash val="solid"/>
            <a:round/>
            <a:headEnd len="sm" w="sm" type="none"/>
            <a:tailEnd len="med" w="med" type="triangle"/>
          </a:ln>
        </p:spPr>
      </p:cxnSp>
      <p:cxnSp>
        <p:nvCxnSpPr>
          <p:cNvPr id="2566" name="Google Shape;2566;p107"/>
          <p:cNvCxnSpPr>
            <a:stCxn id="2560" idx="4"/>
            <a:endCxn id="2561" idx="0"/>
          </p:cNvCxnSpPr>
          <p:nvPr/>
        </p:nvCxnSpPr>
        <p:spPr>
          <a:xfrm>
            <a:off x="4577557" y="2461781"/>
            <a:ext cx="0" cy="293400"/>
          </a:xfrm>
          <a:prstGeom prst="straightConnector1">
            <a:avLst/>
          </a:prstGeom>
          <a:noFill/>
          <a:ln cap="flat" cmpd="sng" w="9525">
            <a:solidFill>
              <a:srgbClr val="FD5165"/>
            </a:solidFill>
            <a:prstDash val="solid"/>
            <a:round/>
            <a:headEnd len="sm" w="sm" type="none"/>
            <a:tailEnd len="med" w="med" type="triangle"/>
          </a:ln>
        </p:spPr>
      </p:cxnSp>
      <p:cxnSp>
        <p:nvCxnSpPr>
          <p:cNvPr id="2567" name="Google Shape;2567;p107"/>
          <p:cNvCxnSpPr>
            <a:stCxn id="2561" idx="2"/>
            <a:endCxn id="2562" idx="0"/>
          </p:cNvCxnSpPr>
          <p:nvPr/>
        </p:nvCxnSpPr>
        <p:spPr>
          <a:xfrm flipH="1">
            <a:off x="4575756" y="3442042"/>
            <a:ext cx="1800" cy="178200"/>
          </a:xfrm>
          <a:prstGeom prst="straightConnector1">
            <a:avLst/>
          </a:prstGeom>
          <a:noFill/>
          <a:ln cap="flat" cmpd="sng" w="9525">
            <a:solidFill>
              <a:srgbClr val="FD5165"/>
            </a:solidFill>
            <a:prstDash val="solid"/>
            <a:round/>
            <a:headEnd len="sm" w="sm" type="none"/>
            <a:tailEnd len="med" w="med" type="triangle"/>
          </a:ln>
        </p:spPr>
      </p:cxnSp>
      <p:cxnSp>
        <p:nvCxnSpPr>
          <p:cNvPr id="2568" name="Google Shape;2568;p107"/>
          <p:cNvCxnSpPr>
            <a:stCxn id="2562" idx="2"/>
            <a:endCxn id="2564" idx="0"/>
          </p:cNvCxnSpPr>
          <p:nvPr/>
        </p:nvCxnSpPr>
        <p:spPr>
          <a:xfrm>
            <a:off x="4575817" y="4306044"/>
            <a:ext cx="9300" cy="233100"/>
          </a:xfrm>
          <a:prstGeom prst="straightConnector1">
            <a:avLst/>
          </a:prstGeom>
          <a:noFill/>
          <a:ln cap="flat" cmpd="sng" w="9525">
            <a:solidFill>
              <a:srgbClr val="FD5165"/>
            </a:solidFill>
            <a:prstDash val="solid"/>
            <a:round/>
            <a:headEnd len="sm" w="sm" type="none"/>
            <a:tailEnd len="med" w="med" type="triangle"/>
          </a:ln>
        </p:spPr>
      </p:cxnSp>
      <p:cxnSp>
        <p:nvCxnSpPr>
          <p:cNvPr id="2569" name="Google Shape;2569;p107"/>
          <p:cNvCxnSpPr>
            <a:stCxn id="2561" idx="3"/>
            <a:endCxn id="2563" idx="1"/>
          </p:cNvCxnSpPr>
          <p:nvPr/>
        </p:nvCxnSpPr>
        <p:spPr>
          <a:xfrm>
            <a:off x="5601113" y="3098650"/>
            <a:ext cx="628200" cy="7500"/>
          </a:xfrm>
          <a:prstGeom prst="straightConnector1">
            <a:avLst/>
          </a:prstGeom>
          <a:noFill/>
          <a:ln cap="flat" cmpd="sng" w="9525">
            <a:solidFill>
              <a:srgbClr val="FD5165"/>
            </a:solidFill>
            <a:prstDash val="solid"/>
            <a:round/>
            <a:headEnd len="sm" w="sm" type="none"/>
            <a:tailEnd len="med" w="med" type="triangle"/>
          </a:ln>
        </p:spPr>
      </p:cxnSp>
      <p:cxnSp>
        <p:nvCxnSpPr>
          <p:cNvPr id="2570" name="Google Shape;2570;p107"/>
          <p:cNvCxnSpPr>
            <a:stCxn id="2563" idx="2"/>
            <a:endCxn id="2564" idx="6"/>
          </p:cNvCxnSpPr>
          <p:nvPr/>
        </p:nvCxnSpPr>
        <p:spPr>
          <a:xfrm rot="5400000">
            <a:off x="5628898" y="3176896"/>
            <a:ext cx="1263600" cy="1994400"/>
          </a:xfrm>
          <a:prstGeom prst="bentConnector2">
            <a:avLst/>
          </a:prstGeom>
          <a:noFill/>
          <a:ln cap="flat" cmpd="sng" w="9525">
            <a:solidFill>
              <a:srgbClr val="FD5165"/>
            </a:solidFill>
            <a:prstDash val="solid"/>
            <a:round/>
            <a:headEnd len="sm" w="sm" type="none"/>
            <a:tailEnd len="med" w="med" type="triangle"/>
          </a:ln>
        </p:spPr>
      </p:cxnSp>
      <p:sp>
        <p:nvSpPr>
          <p:cNvPr id="2571" name="Google Shape;2571;p107"/>
          <p:cNvSpPr txBox="1"/>
          <p:nvPr/>
        </p:nvSpPr>
        <p:spPr>
          <a:xfrm>
            <a:off x="4027522" y="3367258"/>
            <a:ext cx="8213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true</a:t>
            </a:r>
            <a:endParaRPr b="0" i="0" sz="1400" u="none" cap="none" strike="noStrike">
              <a:solidFill>
                <a:srgbClr val="000000"/>
              </a:solidFill>
              <a:latin typeface="Arial"/>
              <a:ea typeface="Arial"/>
              <a:cs typeface="Arial"/>
              <a:sym typeface="Arial"/>
            </a:endParaRPr>
          </a:p>
        </p:txBody>
      </p:sp>
      <p:sp>
        <p:nvSpPr>
          <p:cNvPr id="2572" name="Google Shape;2572;p107"/>
          <p:cNvSpPr txBox="1"/>
          <p:nvPr/>
        </p:nvSpPr>
        <p:spPr>
          <a:xfrm>
            <a:off x="5601113" y="2862586"/>
            <a:ext cx="10668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false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108"/>
          <p:cNvSpPr txBox="1"/>
          <p:nvPr>
            <p:ph idx="9" type="subTitle"/>
          </p:nvPr>
        </p:nvSpPr>
        <p:spPr>
          <a:xfrm>
            <a:off x="724425" y="1660905"/>
            <a:ext cx="2446500" cy="47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latin typeface="Arial"/>
                <a:ea typeface="Arial"/>
                <a:cs typeface="Arial"/>
                <a:sym typeface="Arial"/>
              </a:rPr>
              <a:t>3.2 Lưu đồ thuật toán</a:t>
            </a:r>
            <a:endParaRPr sz="1600">
              <a:latin typeface="Arial"/>
              <a:ea typeface="Arial"/>
              <a:cs typeface="Arial"/>
              <a:sym typeface="Arial"/>
            </a:endParaRPr>
          </a:p>
        </p:txBody>
      </p:sp>
      <p:grpSp>
        <p:nvGrpSpPr>
          <p:cNvPr id="2578" name="Google Shape;2578;p108"/>
          <p:cNvGrpSpPr/>
          <p:nvPr/>
        </p:nvGrpSpPr>
        <p:grpSpPr>
          <a:xfrm>
            <a:off x="8205422" y="618531"/>
            <a:ext cx="542905" cy="513995"/>
            <a:chOff x="5771847" y="1409894"/>
            <a:chExt cx="542905" cy="513995"/>
          </a:xfrm>
        </p:grpSpPr>
        <p:sp>
          <p:nvSpPr>
            <p:cNvPr id="2579" name="Google Shape;2579;p10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0" name="Google Shape;2580;p108"/>
            <p:cNvGrpSpPr/>
            <p:nvPr/>
          </p:nvGrpSpPr>
          <p:grpSpPr>
            <a:xfrm>
              <a:off x="5777130" y="1409894"/>
              <a:ext cx="537622" cy="489019"/>
              <a:chOff x="5296797" y="3494398"/>
              <a:chExt cx="347841" cy="316374"/>
            </a:xfrm>
          </p:grpSpPr>
          <p:sp>
            <p:nvSpPr>
              <p:cNvPr id="2581" name="Google Shape;2581;p10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10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10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10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85" name="Google Shape;2585;p108"/>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108"/>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7" name="Google Shape;2587;p108"/>
          <p:cNvGrpSpPr/>
          <p:nvPr/>
        </p:nvGrpSpPr>
        <p:grpSpPr>
          <a:xfrm>
            <a:off x="2753897" y="4422773"/>
            <a:ext cx="406109" cy="350432"/>
            <a:chOff x="5710604" y="1402568"/>
            <a:chExt cx="604149" cy="521321"/>
          </a:xfrm>
        </p:grpSpPr>
        <p:sp>
          <p:nvSpPr>
            <p:cNvPr id="2588" name="Google Shape;2588;p10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9" name="Google Shape;2589;p108"/>
            <p:cNvGrpSpPr/>
            <p:nvPr/>
          </p:nvGrpSpPr>
          <p:grpSpPr>
            <a:xfrm>
              <a:off x="5710604" y="1402568"/>
              <a:ext cx="604149" cy="502710"/>
              <a:chOff x="5253755" y="3489659"/>
              <a:chExt cx="390883" cy="325231"/>
            </a:xfrm>
          </p:grpSpPr>
          <p:sp>
            <p:nvSpPr>
              <p:cNvPr id="2590" name="Google Shape;2590;p10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108"/>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10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108"/>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10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10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96" name="Google Shape;2596;p108"/>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108"/>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108"/>
          <p:cNvSpPr txBox="1"/>
          <p:nvPr>
            <p:ph idx="14" type="subTitle"/>
          </p:nvPr>
        </p:nvSpPr>
        <p:spPr>
          <a:xfrm>
            <a:off x="381000" y="2184552"/>
            <a:ext cx="2446500" cy="4737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rPr lang="en-US" sz="1600">
                <a:latin typeface="Arial"/>
                <a:ea typeface="Arial"/>
                <a:cs typeface="Arial"/>
                <a:sym typeface="Arial"/>
              </a:rPr>
              <a:t>- Hoạt động DeQueue</a:t>
            </a:r>
            <a:endParaRPr sz="1600">
              <a:latin typeface="Arial"/>
              <a:ea typeface="Arial"/>
              <a:cs typeface="Arial"/>
              <a:sym typeface="Arial"/>
            </a:endParaRPr>
          </a:p>
        </p:txBody>
      </p:sp>
      <p:pic>
        <p:nvPicPr>
          <p:cNvPr id="2599" name="Google Shape;2599;p108"/>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2600" name="Google Shape;2600;p108"/>
          <p:cNvSpPr/>
          <p:nvPr/>
        </p:nvSpPr>
        <p:spPr>
          <a:xfrm>
            <a:off x="3674333" y="871158"/>
            <a:ext cx="1263871" cy="597658"/>
          </a:xfrm>
          <a:prstGeom prst="ellipse">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Begin</a:t>
            </a:r>
            <a:endParaRPr b="0" i="0" sz="1400" u="none" cap="none" strike="noStrike">
              <a:solidFill>
                <a:schemeClr val="lt1"/>
              </a:solidFill>
              <a:latin typeface="Arial"/>
              <a:ea typeface="Arial"/>
              <a:cs typeface="Arial"/>
              <a:sym typeface="Arial"/>
            </a:endParaRPr>
          </a:p>
        </p:txBody>
      </p:sp>
      <p:sp>
        <p:nvSpPr>
          <p:cNvPr id="2601" name="Google Shape;2601;p108"/>
          <p:cNvSpPr/>
          <p:nvPr/>
        </p:nvSpPr>
        <p:spPr>
          <a:xfrm>
            <a:off x="3391868" y="1651447"/>
            <a:ext cx="1828800" cy="762000"/>
          </a:xfrm>
          <a:prstGeom prst="flowChartDecision">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q.Head</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==NULL</a:t>
            </a:r>
            <a:endParaRPr b="0" i="0" sz="1400" u="none" cap="none" strike="noStrike">
              <a:solidFill>
                <a:schemeClr val="lt1"/>
              </a:solidFill>
              <a:latin typeface="Arial"/>
              <a:ea typeface="Arial"/>
              <a:cs typeface="Arial"/>
              <a:sym typeface="Arial"/>
            </a:endParaRPr>
          </a:p>
        </p:txBody>
      </p:sp>
      <p:sp>
        <p:nvSpPr>
          <p:cNvPr id="2602" name="Google Shape;2602;p108"/>
          <p:cNvSpPr/>
          <p:nvPr/>
        </p:nvSpPr>
        <p:spPr>
          <a:xfrm>
            <a:off x="3586971" y="3903632"/>
            <a:ext cx="1496044" cy="685800"/>
          </a:xfrm>
          <a:prstGeom prst="ellipse">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End</a:t>
            </a:r>
            <a:endParaRPr b="0" i="0" sz="1400" u="none" cap="none" strike="noStrike">
              <a:solidFill>
                <a:schemeClr val="lt1"/>
              </a:solidFill>
              <a:latin typeface="Arial"/>
              <a:ea typeface="Arial"/>
              <a:cs typeface="Arial"/>
              <a:sym typeface="Arial"/>
            </a:endParaRPr>
          </a:p>
        </p:txBody>
      </p:sp>
      <p:sp>
        <p:nvSpPr>
          <p:cNvPr id="2603" name="Google Shape;2603;p108"/>
          <p:cNvSpPr/>
          <p:nvPr/>
        </p:nvSpPr>
        <p:spPr>
          <a:xfrm>
            <a:off x="6077988" y="1436286"/>
            <a:ext cx="1961429" cy="1313082"/>
          </a:xfrm>
          <a:prstGeom prst="flowChartProcess">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Node *node=q.head;</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Data=node-&gt;data;</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s.head=s.head-&gt;next;</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Delete node;</a:t>
            </a:r>
            <a:endParaRPr b="0" i="0" sz="1400" u="none" cap="none" strike="noStrike">
              <a:solidFill>
                <a:schemeClr val="lt1"/>
              </a:solidFill>
              <a:latin typeface="Arial"/>
              <a:ea typeface="Arial"/>
              <a:cs typeface="Arial"/>
              <a:sym typeface="Arial"/>
            </a:endParaRPr>
          </a:p>
        </p:txBody>
      </p:sp>
      <p:sp>
        <p:nvSpPr>
          <p:cNvPr id="2604" name="Google Shape;2604;p108"/>
          <p:cNvSpPr/>
          <p:nvPr/>
        </p:nvSpPr>
        <p:spPr>
          <a:xfrm>
            <a:off x="3586971" y="2712369"/>
            <a:ext cx="1438593" cy="779682"/>
          </a:xfrm>
          <a:prstGeom prst="flowChartProcess">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Cout&lt;&lt;“stack rỗng”</a:t>
            </a:r>
            <a:endParaRPr b="0" i="0" sz="1400" u="none" cap="none" strike="noStrike">
              <a:solidFill>
                <a:schemeClr val="lt1"/>
              </a:solidFill>
              <a:latin typeface="Arial"/>
              <a:ea typeface="Arial"/>
              <a:cs typeface="Arial"/>
              <a:sym typeface="Arial"/>
            </a:endParaRPr>
          </a:p>
        </p:txBody>
      </p:sp>
      <p:cxnSp>
        <p:nvCxnSpPr>
          <p:cNvPr id="2605" name="Google Shape;2605;p108"/>
          <p:cNvCxnSpPr>
            <a:stCxn id="2600" idx="4"/>
            <a:endCxn id="2601" idx="0"/>
          </p:cNvCxnSpPr>
          <p:nvPr/>
        </p:nvCxnSpPr>
        <p:spPr>
          <a:xfrm>
            <a:off x="4306268" y="1468816"/>
            <a:ext cx="0" cy="182700"/>
          </a:xfrm>
          <a:prstGeom prst="straightConnector1">
            <a:avLst/>
          </a:prstGeom>
          <a:noFill/>
          <a:ln cap="flat" cmpd="sng" w="9525">
            <a:solidFill>
              <a:srgbClr val="FD5165"/>
            </a:solidFill>
            <a:prstDash val="solid"/>
            <a:round/>
            <a:headEnd len="sm" w="sm" type="none"/>
            <a:tailEnd len="med" w="med" type="triangle"/>
          </a:ln>
        </p:spPr>
      </p:cxnSp>
      <p:cxnSp>
        <p:nvCxnSpPr>
          <p:cNvPr id="2606" name="Google Shape;2606;p108"/>
          <p:cNvCxnSpPr>
            <a:stCxn id="2604" idx="2"/>
            <a:endCxn id="2602" idx="0"/>
          </p:cNvCxnSpPr>
          <p:nvPr/>
        </p:nvCxnSpPr>
        <p:spPr>
          <a:xfrm>
            <a:off x="4306268" y="3492051"/>
            <a:ext cx="28800" cy="411600"/>
          </a:xfrm>
          <a:prstGeom prst="straightConnector1">
            <a:avLst/>
          </a:prstGeom>
          <a:noFill/>
          <a:ln cap="flat" cmpd="sng" w="9525">
            <a:solidFill>
              <a:srgbClr val="FD5165"/>
            </a:solidFill>
            <a:prstDash val="solid"/>
            <a:round/>
            <a:headEnd len="sm" w="sm" type="none"/>
            <a:tailEnd len="med" w="med" type="triangle"/>
          </a:ln>
        </p:spPr>
      </p:cxnSp>
      <p:sp>
        <p:nvSpPr>
          <p:cNvPr id="2607" name="Google Shape;2607;p108"/>
          <p:cNvSpPr txBox="1"/>
          <p:nvPr/>
        </p:nvSpPr>
        <p:spPr>
          <a:xfrm>
            <a:off x="6591617" y="3749743"/>
            <a:ext cx="14478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true</a:t>
            </a:r>
            <a:endParaRPr b="0" i="0" sz="1400" u="none" cap="none" strike="noStrike">
              <a:solidFill>
                <a:srgbClr val="000000"/>
              </a:solidFill>
              <a:latin typeface="Arial"/>
              <a:ea typeface="Arial"/>
              <a:cs typeface="Arial"/>
              <a:sym typeface="Arial"/>
            </a:endParaRPr>
          </a:p>
        </p:txBody>
      </p:sp>
      <p:sp>
        <p:nvSpPr>
          <p:cNvPr id="2608" name="Google Shape;2608;p108"/>
          <p:cNvSpPr txBox="1"/>
          <p:nvPr/>
        </p:nvSpPr>
        <p:spPr>
          <a:xfrm>
            <a:off x="5314639" y="1743866"/>
            <a:ext cx="990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false</a:t>
            </a:r>
            <a:endParaRPr b="0" i="0" sz="1400" u="none" cap="none" strike="noStrike">
              <a:solidFill>
                <a:srgbClr val="000000"/>
              </a:solidFill>
              <a:latin typeface="Arial"/>
              <a:ea typeface="Arial"/>
              <a:cs typeface="Arial"/>
              <a:sym typeface="Arial"/>
            </a:endParaRPr>
          </a:p>
        </p:txBody>
      </p:sp>
      <p:pic>
        <p:nvPicPr>
          <p:cNvPr id="2609" name="Google Shape;2609;p108"/>
          <p:cNvPicPr preferRelativeResize="0"/>
          <p:nvPr/>
        </p:nvPicPr>
        <p:blipFill rotWithShape="1">
          <a:blip r:embed="rId4">
            <a:alphaModFix/>
          </a:blip>
          <a:srcRect b="0" l="0" r="0" t="0"/>
          <a:stretch/>
        </p:blipFill>
        <p:spPr>
          <a:xfrm>
            <a:off x="-660126" y="199050"/>
            <a:ext cx="7693819" cy="823031"/>
          </a:xfrm>
          <a:prstGeom prst="rect">
            <a:avLst/>
          </a:prstGeom>
          <a:noFill/>
          <a:ln>
            <a:noFill/>
          </a:ln>
        </p:spPr>
      </p:pic>
      <p:cxnSp>
        <p:nvCxnSpPr>
          <p:cNvPr id="2610" name="Google Shape;2610;p108"/>
          <p:cNvCxnSpPr>
            <a:endCxn id="2604" idx="0"/>
          </p:cNvCxnSpPr>
          <p:nvPr/>
        </p:nvCxnSpPr>
        <p:spPr>
          <a:xfrm>
            <a:off x="4298768" y="2406669"/>
            <a:ext cx="7500" cy="305700"/>
          </a:xfrm>
          <a:prstGeom prst="straightConnector1">
            <a:avLst/>
          </a:prstGeom>
          <a:noFill/>
          <a:ln cap="flat" cmpd="sng" w="9525">
            <a:solidFill>
              <a:srgbClr val="FD5165"/>
            </a:solidFill>
            <a:prstDash val="solid"/>
            <a:round/>
            <a:headEnd len="sm" w="sm" type="none"/>
            <a:tailEnd len="med" w="med" type="triangle"/>
          </a:ln>
        </p:spPr>
      </p:cxnSp>
      <p:sp>
        <p:nvSpPr>
          <p:cNvPr id="2611" name="Google Shape;2611;p108"/>
          <p:cNvSpPr/>
          <p:nvPr/>
        </p:nvSpPr>
        <p:spPr>
          <a:xfrm>
            <a:off x="6227148" y="3021554"/>
            <a:ext cx="1663108" cy="685800"/>
          </a:xfrm>
          <a:prstGeom prst="flowChartDecision">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q.head==NULL</a:t>
            </a:r>
            <a:endParaRPr b="0" i="0" sz="1400" u="none" cap="none" strike="noStrike">
              <a:solidFill>
                <a:schemeClr val="lt1"/>
              </a:solidFill>
              <a:latin typeface="Arial"/>
              <a:ea typeface="Arial"/>
              <a:cs typeface="Arial"/>
              <a:sym typeface="Arial"/>
            </a:endParaRPr>
          </a:p>
        </p:txBody>
      </p:sp>
      <p:sp>
        <p:nvSpPr>
          <p:cNvPr id="2612" name="Google Shape;2612;p108"/>
          <p:cNvSpPr/>
          <p:nvPr/>
        </p:nvSpPr>
        <p:spPr>
          <a:xfrm>
            <a:off x="6403483" y="4174630"/>
            <a:ext cx="1373938" cy="598575"/>
          </a:xfrm>
          <a:prstGeom prst="flowChartProcess">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q.tail=NULL</a:t>
            </a:r>
            <a:endParaRPr b="0" i="0" sz="1400" u="none" cap="none" strike="noStrike">
              <a:solidFill>
                <a:schemeClr val="lt1"/>
              </a:solidFill>
              <a:latin typeface="Arial"/>
              <a:ea typeface="Arial"/>
              <a:cs typeface="Arial"/>
              <a:sym typeface="Arial"/>
            </a:endParaRPr>
          </a:p>
        </p:txBody>
      </p:sp>
      <p:cxnSp>
        <p:nvCxnSpPr>
          <p:cNvPr id="2613" name="Google Shape;2613;p108"/>
          <p:cNvCxnSpPr>
            <a:stCxn id="2601" idx="3"/>
          </p:cNvCxnSpPr>
          <p:nvPr/>
        </p:nvCxnSpPr>
        <p:spPr>
          <a:xfrm flipH="1" rot="10800000">
            <a:off x="5220668" y="2026447"/>
            <a:ext cx="827100" cy="6000"/>
          </a:xfrm>
          <a:prstGeom prst="straightConnector1">
            <a:avLst/>
          </a:prstGeom>
          <a:noFill/>
          <a:ln cap="flat" cmpd="sng" w="9525">
            <a:solidFill>
              <a:srgbClr val="FD5165"/>
            </a:solidFill>
            <a:prstDash val="solid"/>
            <a:round/>
            <a:headEnd len="sm" w="sm" type="none"/>
            <a:tailEnd len="med" w="med" type="triangle"/>
          </a:ln>
        </p:spPr>
      </p:cxnSp>
      <p:cxnSp>
        <p:nvCxnSpPr>
          <p:cNvPr id="2614" name="Google Shape;2614;p108"/>
          <p:cNvCxnSpPr>
            <a:stCxn id="2603" idx="2"/>
            <a:endCxn id="2611" idx="0"/>
          </p:cNvCxnSpPr>
          <p:nvPr/>
        </p:nvCxnSpPr>
        <p:spPr>
          <a:xfrm>
            <a:off x="7058702" y="2749368"/>
            <a:ext cx="0" cy="272100"/>
          </a:xfrm>
          <a:prstGeom prst="straightConnector1">
            <a:avLst/>
          </a:prstGeom>
          <a:noFill/>
          <a:ln cap="flat" cmpd="sng" w="9525">
            <a:solidFill>
              <a:srgbClr val="FD5165"/>
            </a:solidFill>
            <a:prstDash val="solid"/>
            <a:round/>
            <a:headEnd len="sm" w="sm" type="none"/>
            <a:tailEnd len="med" w="med" type="triangle"/>
          </a:ln>
        </p:spPr>
      </p:cxnSp>
      <p:cxnSp>
        <p:nvCxnSpPr>
          <p:cNvPr id="2615" name="Google Shape;2615;p108"/>
          <p:cNvCxnSpPr>
            <a:stCxn id="2611" idx="2"/>
            <a:endCxn id="2612" idx="0"/>
          </p:cNvCxnSpPr>
          <p:nvPr/>
        </p:nvCxnSpPr>
        <p:spPr>
          <a:xfrm>
            <a:off x="7058702" y="3707354"/>
            <a:ext cx="31800" cy="467400"/>
          </a:xfrm>
          <a:prstGeom prst="straightConnector1">
            <a:avLst/>
          </a:prstGeom>
          <a:noFill/>
          <a:ln cap="flat" cmpd="sng" w="9525">
            <a:solidFill>
              <a:srgbClr val="FD5165"/>
            </a:solidFill>
            <a:prstDash val="solid"/>
            <a:round/>
            <a:headEnd len="sm" w="sm" type="none"/>
            <a:tailEnd len="med" w="med" type="triangle"/>
          </a:ln>
        </p:spPr>
      </p:cxnSp>
      <p:cxnSp>
        <p:nvCxnSpPr>
          <p:cNvPr id="2616" name="Google Shape;2616;p108"/>
          <p:cNvCxnSpPr>
            <a:stCxn id="2611" idx="1"/>
            <a:endCxn id="2602" idx="6"/>
          </p:cNvCxnSpPr>
          <p:nvPr/>
        </p:nvCxnSpPr>
        <p:spPr>
          <a:xfrm flipH="1">
            <a:off x="5082948" y="3364454"/>
            <a:ext cx="1144200" cy="882000"/>
          </a:xfrm>
          <a:prstGeom prst="bentConnector3">
            <a:avLst>
              <a:gd fmla="val 50000" name="adj1"/>
            </a:avLst>
          </a:prstGeom>
          <a:noFill/>
          <a:ln cap="flat" cmpd="sng" w="9525">
            <a:solidFill>
              <a:srgbClr val="FD5165"/>
            </a:solidFill>
            <a:prstDash val="solid"/>
            <a:round/>
            <a:headEnd len="sm" w="sm" type="none"/>
            <a:tailEnd len="med" w="med" type="triangle"/>
          </a:ln>
        </p:spPr>
      </p:cxnSp>
      <p:cxnSp>
        <p:nvCxnSpPr>
          <p:cNvPr id="2617" name="Google Shape;2617;p108"/>
          <p:cNvCxnSpPr>
            <a:stCxn id="2612" idx="2"/>
            <a:endCxn id="2602" idx="4"/>
          </p:cNvCxnSpPr>
          <p:nvPr/>
        </p:nvCxnSpPr>
        <p:spPr>
          <a:xfrm flipH="1" rot="5400000">
            <a:off x="5620752" y="3303505"/>
            <a:ext cx="183900" cy="2755500"/>
          </a:xfrm>
          <a:prstGeom prst="bentConnector3">
            <a:avLst>
              <a:gd fmla="val -124308" name="adj1"/>
            </a:avLst>
          </a:prstGeom>
          <a:noFill/>
          <a:ln cap="flat" cmpd="sng" w="9525">
            <a:solidFill>
              <a:srgbClr val="FD5165"/>
            </a:solidFill>
            <a:prstDash val="solid"/>
            <a:round/>
            <a:headEnd len="sm" w="sm" type="none"/>
            <a:tailEnd len="med" w="med" type="triangle"/>
          </a:ln>
        </p:spPr>
      </p:cxnSp>
      <p:sp>
        <p:nvSpPr>
          <p:cNvPr id="2618" name="Google Shape;2618;p108"/>
          <p:cNvSpPr txBox="1"/>
          <p:nvPr/>
        </p:nvSpPr>
        <p:spPr>
          <a:xfrm>
            <a:off x="3819854" y="2390673"/>
            <a:ext cx="14478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true</a:t>
            </a:r>
            <a:endParaRPr b="0" i="0" sz="1400" u="none" cap="none" strike="noStrike">
              <a:solidFill>
                <a:srgbClr val="000000"/>
              </a:solidFill>
              <a:latin typeface="Arial"/>
              <a:ea typeface="Arial"/>
              <a:cs typeface="Arial"/>
              <a:sym typeface="Arial"/>
            </a:endParaRPr>
          </a:p>
        </p:txBody>
      </p:sp>
      <p:sp>
        <p:nvSpPr>
          <p:cNvPr id="2619" name="Google Shape;2619;p108"/>
          <p:cNvSpPr txBox="1"/>
          <p:nvPr/>
        </p:nvSpPr>
        <p:spPr>
          <a:xfrm>
            <a:off x="5685775" y="3062598"/>
            <a:ext cx="990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false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109"/>
          <p:cNvSpPr txBox="1"/>
          <p:nvPr>
            <p:ph idx="9" type="subTitle"/>
          </p:nvPr>
        </p:nvSpPr>
        <p:spPr>
          <a:xfrm>
            <a:off x="1323948" y="895676"/>
            <a:ext cx="2446500" cy="47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latin typeface="Arial"/>
                <a:ea typeface="Arial"/>
                <a:cs typeface="Arial"/>
                <a:sym typeface="Arial"/>
              </a:rPr>
              <a:t>3.3 Cài đặt thuật toán</a:t>
            </a:r>
            <a:endParaRPr sz="1600">
              <a:latin typeface="Arial"/>
              <a:ea typeface="Arial"/>
              <a:cs typeface="Arial"/>
              <a:sym typeface="Arial"/>
            </a:endParaRPr>
          </a:p>
        </p:txBody>
      </p:sp>
      <p:grpSp>
        <p:nvGrpSpPr>
          <p:cNvPr id="2625" name="Google Shape;2625;p109"/>
          <p:cNvGrpSpPr/>
          <p:nvPr/>
        </p:nvGrpSpPr>
        <p:grpSpPr>
          <a:xfrm>
            <a:off x="8205422" y="618531"/>
            <a:ext cx="542905" cy="513995"/>
            <a:chOff x="5771847" y="1409894"/>
            <a:chExt cx="542905" cy="513995"/>
          </a:xfrm>
        </p:grpSpPr>
        <p:sp>
          <p:nvSpPr>
            <p:cNvPr id="2626" name="Google Shape;2626;p109"/>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7" name="Google Shape;2627;p109"/>
            <p:cNvGrpSpPr/>
            <p:nvPr/>
          </p:nvGrpSpPr>
          <p:grpSpPr>
            <a:xfrm>
              <a:off x="5777130" y="1409894"/>
              <a:ext cx="537622" cy="489019"/>
              <a:chOff x="5296797" y="3494398"/>
              <a:chExt cx="347841" cy="316374"/>
            </a:xfrm>
          </p:grpSpPr>
          <p:sp>
            <p:nvSpPr>
              <p:cNvPr id="2628" name="Google Shape;2628;p109"/>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109"/>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109"/>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109"/>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32" name="Google Shape;2632;p109"/>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109"/>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109"/>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5" name="Google Shape;2635;p109"/>
          <p:cNvPicPr preferRelativeResize="0"/>
          <p:nvPr/>
        </p:nvPicPr>
        <p:blipFill rotWithShape="1">
          <a:blip r:embed="rId3">
            <a:alphaModFix/>
          </a:blip>
          <a:srcRect b="0" l="0" r="0" t="0"/>
          <a:stretch/>
        </p:blipFill>
        <p:spPr>
          <a:xfrm>
            <a:off x="-556252" y="-657646"/>
            <a:ext cx="2617966" cy="2440734"/>
          </a:xfrm>
          <a:prstGeom prst="rect">
            <a:avLst/>
          </a:prstGeom>
          <a:noFill/>
          <a:ln>
            <a:noFill/>
          </a:ln>
        </p:spPr>
      </p:pic>
      <p:pic>
        <p:nvPicPr>
          <p:cNvPr id="2636" name="Google Shape;2636;p109"/>
          <p:cNvPicPr preferRelativeResize="0"/>
          <p:nvPr/>
        </p:nvPicPr>
        <p:blipFill rotWithShape="1">
          <a:blip r:embed="rId4">
            <a:alphaModFix/>
          </a:blip>
          <a:srcRect b="0" l="0" r="0" t="0"/>
          <a:stretch/>
        </p:blipFill>
        <p:spPr>
          <a:xfrm>
            <a:off x="-685800" y="67636"/>
            <a:ext cx="7693819" cy="823031"/>
          </a:xfrm>
          <a:prstGeom prst="rect">
            <a:avLst/>
          </a:prstGeom>
          <a:noFill/>
          <a:ln>
            <a:noFill/>
          </a:ln>
        </p:spPr>
      </p:pic>
      <p:sp>
        <p:nvSpPr>
          <p:cNvPr id="2637" name="Google Shape;2637;p109"/>
          <p:cNvSpPr txBox="1"/>
          <p:nvPr>
            <p:ph idx="14" type="subTitle"/>
          </p:nvPr>
        </p:nvSpPr>
        <p:spPr>
          <a:xfrm>
            <a:off x="557889" y="1239108"/>
            <a:ext cx="2446500" cy="4737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rPr lang="en-US"/>
              <a:t>EnQueue</a:t>
            </a:r>
            <a:endParaRPr/>
          </a:p>
        </p:txBody>
      </p:sp>
      <p:sp>
        <p:nvSpPr>
          <p:cNvPr id="2638" name="Google Shape;2638;p109"/>
          <p:cNvSpPr txBox="1"/>
          <p:nvPr>
            <p:ph idx="14" type="subTitle"/>
          </p:nvPr>
        </p:nvSpPr>
        <p:spPr>
          <a:xfrm>
            <a:off x="5753606" y="1240297"/>
            <a:ext cx="2446500" cy="4737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rPr lang="en-US"/>
              <a:t>DeQueue</a:t>
            </a:r>
            <a:endParaRPr/>
          </a:p>
        </p:txBody>
      </p:sp>
      <p:pic>
        <p:nvPicPr>
          <p:cNvPr id="2639" name="Google Shape;2639;p109"/>
          <p:cNvPicPr preferRelativeResize="0"/>
          <p:nvPr/>
        </p:nvPicPr>
        <p:blipFill rotWithShape="1">
          <a:blip r:embed="rId5">
            <a:alphaModFix/>
          </a:blip>
          <a:srcRect b="0" l="0" r="0" t="0"/>
          <a:stretch/>
        </p:blipFill>
        <p:spPr>
          <a:xfrm>
            <a:off x="5170416" y="1589598"/>
            <a:ext cx="3166961" cy="3553902"/>
          </a:xfrm>
          <a:prstGeom prst="rect">
            <a:avLst/>
          </a:prstGeom>
          <a:noFill/>
          <a:ln>
            <a:noFill/>
          </a:ln>
        </p:spPr>
      </p:pic>
      <p:pic>
        <p:nvPicPr>
          <p:cNvPr id="2640" name="Google Shape;2640;p109"/>
          <p:cNvPicPr preferRelativeResize="0"/>
          <p:nvPr/>
        </p:nvPicPr>
        <p:blipFill rotWithShape="1">
          <a:blip r:embed="rId6">
            <a:alphaModFix/>
          </a:blip>
          <a:srcRect b="0" l="0" r="0" t="0"/>
          <a:stretch/>
        </p:blipFill>
        <p:spPr>
          <a:xfrm>
            <a:off x="303003" y="1563190"/>
            <a:ext cx="3467445" cy="3446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11"/>
          <p:cNvGrpSpPr/>
          <p:nvPr/>
        </p:nvGrpSpPr>
        <p:grpSpPr>
          <a:xfrm>
            <a:off x="8638170" y="1122087"/>
            <a:ext cx="416136" cy="393925"/>
            <a:chOff x="5771847" y="1409894"/>
            <a:chExt cx="542905" cy="513995"/>
          </a:xfrm>
        </p:grpSpPr>
        <p:sp>
          <p:nvSpPr>
            <p:cNvPr id="305" name="Google Shape;305;p1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6" name="Google Shape;306;p11"/>
            <p:cNvGrpSpPr/>
            <p:nvPr/>
          </p:nvGrpSpPr>
          <p:grpSpPr>
            <a:xfrm>
              <a:off x="5777130" y="1409894"/>
              <a:ext cx="537622" cy="489019"/>
              <a:chOff x="5296797" y="3494398"/>
              <a:chExt cx="347841" cy="316374"/>
            </a:xfrm>
          </p:grpSpPr>
          <p:sp>
            <p:nvSpPr>
              <p:cNvPr id="307" name="Google Shape;307;p1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11" name="Google Shape;311;p11"/>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pic>
        <p:nvPicPr>
          <p:cNvPr id="312" name="Google Shape;312;p11"/>
          <p:cNvPicPr preferRelativeResize="0"/>
          <p:nvPr/>
        </p:nvPicPr>
        <p:blipFill rotWithShape="1">
          <a:blip r:embed="rId4">
            <a:alphaModFix/>
          </a:blip>
          <a:srcRect b="0" l="0" r="0" t="0"/>
          <a:stretch/>
        </p:blipFill>
        <p:spPr>
          <a:xfrm>
            <a:off x="1371600" y="285750"/>
            <a:ext cx="6093260" cy="39624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110"/>
          <p:cNvSpPr txBox="1"/>
          <p:nvPr>
            <p:ph idx="9" type="subTitle"/>
          </p:nvPr>
        </p:nvSpPr>
        <p:spPr>
          <a:xfrm>
            <a:off x="609600" y="1846276"/>
            <a:ext cx="4724400" cy="878125"/>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400"/>
              <a:buNone/>
            </a:pPr>
            <a:r>
              <a:rPr lang="en-US" sz="1600">
                <a:latin typeface="Arial"/>
                <a:ea typeface="Arial"/>
                <a:cs typeface="Arial"/>
                <a:sym typeface="Arial"/>
              </a:rPr>
              <a:t>Hoạt động Front :Lấy giá trị phần tử đầu hàng đợi cũng tương tự như lấy phần tử đầu ra khỏi hàng đợi, nhưng không xóa phần tử đầu đi. Chúng ta thực hiện như sau:</a:t>
            </a:r>
            <a:endParaRPr sz="1600">
              <a:latin typeface="Arial"/>
              <a:ea typeface="Arial"/>
              <a:cs typeface="Arial"/>
              <a:sym typeface="Arial"/>
            </a:endParaRPr>
          </a:p>
        </p:txBody>
      </p:sp>
      <p:grpSp>
        <p:nvGrpSpPr>
          <p:cNvPr id="2646" name="Google Shape;2646;p110"/>
          <p:cNvGrpSpPr/>
          <p:nvPr/>
        </p:nvGrpSpPr>
        <p:grpSpPr>
          <a:xfrm>
            <a:off x="8205422" y="618531"/>
            <a:ext cx="542905" cy="513995"/>
            <a:chOff x="5771847" y="1409894"/>
            <a:chExt cx="542905" cy="513995"/>
          </a:xfrm>
        </p:grpSpPr>
        <p:sp>
          <p:nvSpPr>
            <p:cNvPr id="2647" name="Google Shape;2647;p11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8" name="Google Shape;2648;p110"/>
            <p:cNvGrpSpPr/>
            <p:nvPr/>
          </p:nvGrpSpPr>
          <p:grpSpPr>
            <a:xfrm>
              <a:off x="5777130" y="1409894"/>
              <a:ext cx="537622" cy="489019"/>
              <a:chOff x="5296797" y="3494398"/>
              <a:chExt cx="347841" cy="316374"/>
            </a:xfrm>
          </p:grpSpPr>
          <p:sp>
            <p:nvSpPr>
              <p:cNvPr id="2649" name="Google Shape;2649;p11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11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11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11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53" name="Google Shape;2653;p110"/>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110"/>
          <p:cNvSpPr/>
          <p:nvPr/>
        </p:nvSpPr>
        <p:spPr>
          <a:xfrm flipH="1">
            <a:off x="353066" y="3867150"/>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5" name="Google Shape;2655;p110"/>
          <p:cNvGrpSpPr/>
          <p:nvPr/>
        </p:nvGrpSpPr>
        <p:grpSpPr>
          <a:xfrm>
            <a:off x="3900160" y="4603479"/>
            <a:ext cx="406109" cy="350432"/>
            <a:chOff x="5710604" y="1402568"/>
            <a:chExt cx="604149" cy="521321"/>
          </a:xfrm>
        </p:grpSpPr>
        <p:sp>
          <p:nvSpPr>
            <p:cNvPr id="2656" name="Google Shape;2656;p11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7" name="Google Shape;2657;p110"/>
            <p:cNvGrpSpPr/>
            <p:nvPr/>
          </p:nvGrpSpPr>
          <p:grpSpPr>
            <a:xfrm>
              <a:off x="5710604" y="1402568"/>
              <a:ext cx="604149" cy="502710"/>
              <a:chOff x="5253755" y="3489659"/>
              <a:chExt cx="390883" cy="325231"/>
            </a:xfrm>
          </p:grpSpPr>
          <p:sp>
            <p:nvSpPr>
              <p:cNvPr id="2658" name="Google Shape;2658;p11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110"/>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11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110"/>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11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11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64" name="Google Shape;2664;p110"/>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10"/>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6" name="Google Shape;2666;p110"/>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667" name="Google Shape;2667;p110"/>
          <p:cNvPicPr preferRelativeResize="0"/>
          <p:nvPr/>
        </p:nvPicPr>
        <p:blipFill rotWithShape="1">
          <a:blip r:embed="rId4">
            <a:alphaModFix/>
          </a:blip>
          <a:srcRect b="0" l="0" r="0" t="0"/>
          <a:stretch/>
        </p:blipFill>
        <p:spPr>
          <a:xfrm>
            <a:off x="-535586" y="283668"/>
            <a:ext cx="7693819" cy="823031"/>
          </a:xfrm>
          <a:prstGeom prst="rect">
            <a:avLst/>
          </a:prstGeom>
          <a:noFill/>
          <a:ln>
            <a:noFill/>
          </a:ln>
        </p:spPr>
      </p:pic>
      <p:pic>
        <p:nvPicPr>
          <p:cNvPr id="2668" name="Google Shape;2668;p110"/>
          <p:cNvPicPr preferRelativeResize="0"/>
          <p:nvPr/>
        </p:nvPicPr>
        <p:blipFill rotWithShape="1">
          <a:blip r:embed="rId5">
            <a:alphaModFix/>
          </a:blip>
          <a:srcRect b="0" l="0" r="0" t="0"/>
          <a:stretch/>
        </p:blipFill>
        <p:spPr>
          <a:xfrm>
            <a:off x="5164284" y="1276350"/>
            <a:ext cx="3413761" cy="2438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111"/>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111"/>
          <p:cNvSpPr/>
          <p:nvPr/>
        </p:nvSpPr>
        <p:spPr>
          <a:xfrm flipH="1">
            <a:off x="353066" y="3867150"/>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5" name="Google Shape;2675;p111"/>
          <p:cNvGrpSpPr/>
          <p:nvPr/>
        </p:nvGrpSpPr>
        <p:grpSpPr>
          <a:xfrm>
            <a:off x="3900160" y="4603479"/>
            <a:ext cx="406109" cy="350432"/>
            <a:chOff x="5710604" y="1402568"/>
            <a:chExt cx="604149" cy="521321"/>
          </a:xfrm>
        </p:grpSpPr>
        <p:sp>
          <p:nvSpPr>
            <p:cNvPr id="2676" name="Google Shape;2676;p11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7" name="Google Shape;2677;p111"/>
            <p:cNvGrpSpPr/>
            <p:nvPr/>
          </p:nvGrpSpPr>
          <p:grpSpPr>
            <a:xfrm>
              <a:off x="5710604" y="1402568"/>
              <a:ext cx="604149" cy="502710"/>
              <a:chOff x="5253755" y="3489659"/>
              <a:chExt cx="390883" cy="325231"/>
            </a:xfrm>
          </p:grpSpPr>
          <p:sp>
            <p:nvSpPr>
              <p:cNvPr id="2678" name="Google Shape;2678;p11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111"/>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11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111"/>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11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11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84" name="Google Shape;2684;p111"/>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111"/>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6" name="Google Shape;2686;p111"/>
          <p:cNvPicPr preferRelativeResize="0"/>
          <p:nvPr/>
        </p:nvPicPr>
        <p:blipFill rotWithShape="1">
          <a:blip r:embed="rId3">
            <a:alphaModFix/>
          </a:blip>
          <a:srcRect b="0" l="0" r="0" t="0"/>
          <a:stretch/>
        </p:blipFill>
        <p:spPr>
          <a:xfrm>
            <a:off x="0" y="-323850"/>
            <a:ext cx="9144278" cy="7132536"/>
          </a:xfrm>
          <a:prstGeom prst="rect">
            <a:avLst/>
          </a:prstGeom>
          <a:noFill/>
          <a:ln>
            <a:noFill/>
          </a:ln>
        </p:spPr>
      </p:pic>
      <p:pic>
        <p:nvPicPr>
          <p:cNvPr id="2687" name="Google Shape;2687;p111"/>
          <p:cNvPicPr preferRelativeResize="0"/>
          <p:nvPr/>
        </p:nvPicPr>
        <p:blipFill rotWithShape="1">
          <a:blip r:embed="rId4">
            <a:alphaModFix/>
          </a:blip>
          <a:srcRect b="0" l="0" r="0" t="0"/>
          <a:stretch/>
        </p:blipFill>
        <p:spPr>
          <a:xfrm>
            <a:off x="-722952" y="-597647"/>
            <a:ext cx="2617966" cy="24407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p12"/>
          <p:cNvGrpSpPr/>
          <p:nvPr/>
        </p:nvGrpSpPr>
        <p:grpSpPr>
          <a:xfrm>
            <a:off x="8638170" y="1122087"/>
            <a:ext cx="416136" cy="393925"/>
            <a:chOff x="5771847" y="1409894"/>
            <a:chExt cx="542905" cy="513995"/>
          </a:xfrm>
        </p:grpSpPr>
        <p:sp>
          <p:nvSpPr>
            <p:cNvPr id="318" name="Google Shape;318;p1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 name="Google Shape;319;p12"/>
            <p:cNvGrpSpPr/>
            <p:nvPr/>
          </p:nvGrpSpPr>
          <p:grpSpPr>
            <a:xfrm>
              <a:off x="5777130" y="1409894"/>
              <a:ext cx="537622" cy="489019"/>
              <a:chOff x="5296797" y="3494398"/>
              <a:chExt cx="347841" cy="316374"/>
            </a:xfrm>
          </p:grpSpPr>
          <p:sp>
            <p:nvSpPr>
              <p:cNvPr id="320" name="Google Shape;320;p1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24" name="Google Shape;324;p12"/>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pic>
        <p:nvPicPr>
          <p:cNvPr id="325" name="Google Shape;325;p12"/>
          <p:cNvPicPr preferRelativeResize="0"/>
          <p:nvPr/>
        </p:nvPicPr>
        <p:blipFill rotWithShape="1">
          <a:blip r:embed="rId4">
            <a:alphaModFix/>
          </a:blip>
          <a:srcRect b="0" l="0" r="0" t="0"/>
          <a:stretch/>
        </p:blipFill>
        <p:spPr>
          <a:xfrm>
            <a:off x="1171818" y="1087797"/>
            <a:ext cx="6567488" cy="22491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13"/>
          <p:cNvGrpSpPr/>
          <p:nvPr/>
        </p:nvGrpSpPr>
        <p:grpSpPr>
          <a:xfrm>
            <a:off x="8638170" y="1122087"/>
            <a:ext cx="416136" cy="393925"/>
            <a:chOff x="5771847" y="1409894"/>
            <a:chExt cx="542905" cy="513995"/>
          </a:xfrm>
        </p:grpSpPr>
        <p:sp>
          <p:nvSpPr>
            <p:cNvPr id="331" name="Google Shape;331;p1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13"/>
            <p:cNvGrpSpPr/>
            <p:nvPr/>
          </p:nvGrpSpPr>
          <p:grpSpPr>
            <a:xfrm>
              <a:off x="5777130" y="1409894"/>
              <a:ext cx="537622" cy="489019"/>
              <a:chOff x="5296797" y="3494398"/>
              <a:chExt cx="347841" cy="316374"/>
            </a:xfrm>
          </p:grpSpPr>
          <p:sp>
            <p:nvSpPr>
              <p:cNvPr id="333" name="Google Shape;333;p1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37" name="Google Shape;337;p13"/>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pic>
        <p:nvPicPr>
          <p:cNvPr id="338" name="Google Shape;338;p13"/>
          <p:cNvPicPr preferRelativeResize="0"/>
          <p:nvPr/>
        </p:nvPicPr>
        <p:blipFill rotWithShape="1">
          <a:blip r:embed="rId4">
            <a:alphaModFix/>
          </a:blip>
          <a:srcRect b="0" l="0" r="0" t="0"/>
          <a:stretch/>
        </p:blipFill>
        <p:spPr>
          <a:xfrm>
            <a:off x="838200" y="1482642"/>
            <a:ext cx="7602970" cy="157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pSp>
        <p:nvGrpSpPr>
          <p:cNvPr id="343" name="Google Shape;343;p14"/>
          <p:cNvGrpSpPr/>
          <p:nvPr/>
        </p:nvGrpSpPr>
        <p:grpSpPr>
          <a:xfrm>
            <a:off x="8638170" y="1122087"/>
            <a:ext cx="416136" cy="393925"/>
            <a:chOff x="5771847" y="1409894"/>
            <a:chExt cx="542905" cy="513995"/>
          </a:xfrm>
        </p:grpSpPr>
        <p:sp>
          <p:nvSpPr>
            <p:cNvPr id="344" name="Google Shape;344;p1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5" name="Google Shape;345;p14"/>
            <p:cNvGrpSpPr/>
            <p:nvPr/>
          </p:nvGrpSpPr>
          <p:grpSpPr>
            <a:xfrm>
              <a:off x="5777130" y="1409894"/>
              <a:ext cx="537622" cy="489019"/>
              <a:chOff x="5296797" y="3494398"/>
              <a:chExt cx="347841" cy="316374"/>
            </a:xfrm>
          </p:grpSpPr>
          <p:sp>
            <p:nvSpPr>
              <p:cNvPr id="346" name="Google Shape;346;p1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50" name="Google Shape;350;p14"/>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pic>
        <p:nvPicPr>
          <p:cNvPr id="351" name="Google Shape;351;p14"/>
          <p:cNvPicPr preferRelativeResize="0"/>
          <p:nvPr/>
        </p:nvPicPr>
        <p:blipFill rotWithShape="1">
          <a:blip r:embed="rId4">
            <a:alphaModFix/>
          </a:blip>
          <a:srcRect b="0" l="0" r="0" t="0"/>
          <a:stretch/>
        </p:blipFill>
        <p:spPr>
          <a:xfrm>
            <a:off x="1142997" y="819150"/>
            <a:ext cx="7366873" cy="2955925"/>
          </a:xfrm>
          <a:prstGeom prst="rect">
            <a:avLst/>
          </a:prstGeom>
          <a:noFill/>
          <a:ln>
            <a:noFill/>
          </a:ln>
        </p:spPr>
      </p:pic>
      <p:pic>
        <p:nvPicPr>
          <p:cNvPr id="352" name="Google Shape;352;p14"/>
          <p:cNvPicPr preferRelativeResize="0"/>
          <p:nvPr/>
        </p:nvPicPr>
        <p:blipFill rotWithShape="1">
          <a:blip r:embed="rId5">
            <a:alphaModFix/>
          </a:blip>
          <a:srcRect b="0" l="0" r="0" t="0"/>
          <a:stretch/>
        </p:blipFill>
        <p:spPr>
          <a:xfrm>
            <a:off x="3290191" y="3874959"/>
            <a:ext cx="5410200" cy="12685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15"/>
          <p:cNvGrpSpPr/>
          <p:nvPr/>
        </p:nvGrpSpPr>
        <p:grpSpPr>
          <a:xfrm>
            <a:off x="8638170" y="1122087"/>
            <a:ext cx="416136" cy="393925"/>
            <a:chOff x="5771847" y="1409894"/>
            <a:chExt cx="542905" cy="513995"/>
          </a:xfrm>
        </p:grpSpPr>
        <p:sp>
          <p:nvSpPr>
            <p:cNvPr id="358" name="Google Shape;358;p1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15"/>
            <p:cNvGrpSpPr/>
            <p:nvPr/>
          </p:nvGrpSpPr>
          <p:grpSpPr>
            <a:xfrm>
              <a:off x="5777130" y="1409894"/>
              <a:ext cx="537622" cy="489019"/>
              <a:chOff x="5296797" y="3494398"/>
              <a:chExt cx="347841" cy="316374"/>
            </a:xfrm>
          </p:grpSpPr>
          <p:sp>
            <p:nvSpPr>
              <p:cNvPr id="360" name="Google Shape;360;p1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64" name="Google Shape;364;p15"/>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sp>
        <p:nvSpPr>
          <p:cNvPr id="365" name="Google Shape;365;p15"/>
          <p:cNvSpPr/>
          <p:nvPr/>
        </p:nvSpPr>
        <p:spPr>
          <a:xfrm>
            <a:off x="1270013" y="133350"/>
            <a:ext cx="46907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5. Ứng dụng thực tế của cấu trúc liên kết đơn </a:t>
            </a:r>
            <a:endParaRPr b="1" i="0" sz="1600" u="none" cap="none" strike="noStrike">
              <a:solidFill>
                <a:srgbClr val="000000"/>
              </a:solidFill>
              <a:latin typeface="Arial"/>
              <a:ea typeface="Arial"/>
              <a:cs typeface="Arial"/>
              <a:sym typeface="Arial"/>
            </a:endParaRPr>
          </a:p>
        </p:txBody>
      </p:sp>
      <p:sp>
        <p:nvSpPr>
          <p:cNvPr id="366" name="Google Shape;366;p15"/>
          <p:cNvSpPr txBox="1"/>
          <p:nvPr/>
        </p:nvSpPr>
        <p:spPr>
          <a:xfrm>
            <a:off x="1668905" y="566394"/>
            <a:ext cx="5038111" cy="5477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Lưu trữ DSLK đơn trong RAM</a:t>
            </a:r>
            <a:endParaRPr b="0" i="0" sz="2000" u="none" cap="none" strike="noStrike">
              <a:solidFill>
                <a:schemeClr val="dk1"/>
              </a:solidFill>
              <a:latin typeface="Arial"/>
              <a:ea typeface="Arial"/>
              <a:cs typeface="Arial"/>
              <a:sym typeface="Arial"/>
            </a:endParaRPr>
          </a:p>
        </p:txBody>
      </p:sp>
      <p:sp>
        <p:nvSpPr>
          <p:cNvPr id="367" name="Google Shape;367;p15"/>
          <p:cNvSpPr/>
          <p:nvPr/>
        </p:nvSpPr>
        <p:spPr>
          <a:xfrm>
            <a:off x="1270013" y="1016096"/>
            <a:ext cx="5867400" cy="62449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US" sz="1600" u="sng" cap="none" strike="noStrike">
                <a:solidFill>
                  <a:srgbClr val="000000"/>
                </a:solidFill>
                <a:latin typeface="Arial"/>
                <a:ea typeface="Arial"/>
                <a:cs typeface="Arial"/>
                <a:sym typeface="Arial"/>
              </a:rPr>
              <a:t>Ví dụ :</a:t>
            </a:r>
            <a:r>
              <a:rPr b="0" i="0" lang="en-US" sz="1600" u="none" cap="none" strike="noStrike">
                <a:solidFill>
                  <a:srgbClr val="000000"/>
                </a:solidFill>
                <a:latin typeface="Arial"/>
                <a:ea typeface="Arial"/>
                <a:cs typeface="Arial"/>
                <a:sym typeface="Arial"/>
              </a:rPr>
              <a:t> Ta có danh sách theo dạng bảng sau:</a:t>
            </a:r>
            <a:endParaRPr b="0" i="0" sz="1600" u="none" cap="none" strike="noStrike">
              <a:solidFill>
                <a:srgbClr val="000000"/>
              </a:solidFill>
              <a:latin typeface="Arial"/>
              <a:ea typeface="Arial"/>
              <a:cs typeface="Arial"/>
              <a:sym typeface="Arial"/>
            </a:endParaRPr>
          </a:p>
        </p:txBody>
      </p:sp>
      <p:pic>
        <p:nvPicPr>
          <p:cNvPr id="368" name="Google Shape;368;p15"/>
          <p:cNvPicPr preferRelativeResize="0"/>
          <p:nvPr/>
        </p:nvPicPr>
        <p:blipFill rotWithShape="1">
          <a:blip r:embed="rId4">
            <a:alphaModFix/>
          </a:blip>
          <a:srcRect b="0" l="0" r="0" t="0"/>
          <a:stretch/>
        </p:blipFill>
        <p:spPr>
          <a:xfrm>
            <a:off x="1944976" y="1477821"/>
            <a:ext cx="3340782" cy="3538333"/>
          </a:xfrm>
          <a:prstGeom prst="rect">
            <a:avLst/>
          </a:prstGeom>
          <a:noFill/>
          <a:ln>
            <a:noFill/>
          </a:ln>
        </p:spPr>
      </p:pic>
      <p:pic>
        <p:nvPicPr>
          <p:cNvPr id="369" name="Google Shape;369;p15"/>
          <p:cNvPicPr preferRelativeResize="0"/>
          <p:nvPr/>
        </p:nvPicPr>
        <p:blipFill rotWithShape="1">
          <a:blip r:embed="rId5">
            <a:alphaModFix/>
          </a:blip>
          <a:srcRect b="0" l="0" r="0" t="0"/>
          <a:stretch/>
        </p:blipFill>
        <p:spPr>
          <a:xfrm>
            <a:off x="6096000" y="425929"/>
            <a:ext cx="1811056" cy="45704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16"/>
          <p:cNvGrpSpPr/>
          <p:nvPr/>
        </p:nvGrpSpPr>
        <p:grpSpPr>
          <a:xfrm>
            <a:off x="8638170" y="1122087"/>
            <a:ext cx="416136" cy="393925"/>
            <a:chOff x="5771847" y="1409894"/>
            <a:chExt cx="542905" cy="513995"/>
          </a:xfrm>
        </p:grpSpPr>
        <p:sp>
          <p:nvSpPr>
            <p:cNvPr id="375" name="Google Shape;375;p1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16"/>
            <p:cNvGrpSpPr/>
            <p:nvPr/>
          </p:nvGrpSpPr>
          <p:grpSpPr>
            <a:xfrm>
              <a:off x="5777130" y="1409894"/>
              <a:ext cx="537622" cy="489019"/>
              <a:chOff x="5296797" y="3494398"/>
              <a:chExt cx="347841" cy="316374"/>
            </a:xfrm>
          </p:grpSpPr>
          <p:sp>
            <p:nvSpPr>
              <p:cNvPr id="377" name="Google Shape;377;p1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81" name="Google Shape;381;p16"/>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pic>
        <p:nvPicPr>
          <p:cNvPr id="382" name="Google Shape;382;p16"/>
          <p:cNvPicPr preferRelativeResize="0"/>
          <p:nvPr/>
        </p:nvPicPr>
        <p:blipFill rotWithShape="1">
          <a:blip r:embed="rId4">
            <a:alphaModFix/>
          </a:blip>
          <a:srcRect b="0" l="0" r="0" t="0"/>
          <a:stretch/>
        </p:blipFill>
        <p:spPr>
          <a:xfrm>
            <a:off x="914400" y="876299"/>
            <a:ext cx="7251405" cy="3953390"/>
          </a:xfrm>
          <a:prstGeom prst="rect">
            <a:avLst/>
          </a:prstGeom>
          <a:noFill/>
          <a:ln>
            <a:noFill/>
          </a:ln>
        </p:spPr>
      </p:pic>
      <p:sp>
        <p:nvSpPr>
          <p:cNvPr id="383" name="Google Shape;383;p16"/>
          <p:cNvSpPr txBox="1"/>
          <p:nvPr/>
        </p:nvSpPr>
        <p:spPr>
          <a:xfrm>
            <a:off x="1447800" y="361950"/>
            <a:ext cx="4343400" cy="5143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DSLK  đơn  truy xuất – Minh họa</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7"/>
          <p:cNvSpPr/>
          <p:nvPr/>
        </p:nvSpPr>
        <p:spPr>
          <a:xfrm flipH="1">
            <a:off x="6566533" y="1411002"/>
            <a:ext cx="1853044" cy="1864907"/>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7"/>
          <p:cNvSpPr/>
          <p:nvPr/>
        </p:nvSpPr>
        <p:spPr>
          <a:xfrm flipH="1">
            <a:off x="6040324" y="1503185"/>
            <a:ext cx="1749300" cy="17493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7"/>
          <p:cNvSpPr txBox="1"/>
          <p:nvPr>
            <p:ph idx="2" type="title"/>
          </p:nvPr>
        </p:nvSpPr>
        <p:spPr>
          <a:xfrm>
            <a:off x="6148024" y="1780085"/>
            <a:ext cx="1533900" cy="119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a:t>02</a:t>
            </a:r>
            <a:endParaRPr/>
          </a:p>
        </p:txBody>
      </p:sp>
      <p:grpSp>
        <p:nvGrpSpPr>
          <p:cNvPr id="391" name="Google Shape;391;p17"/>
          <p:cNvGrpSpPr/>
          <p:nvPr/>
        </p:nvGrpSpPr>
        <p:grpSpPr>
          <a:xfrm>
            <a:off x="7476858" y="4234954"/>
            <a:ext cx="312766" cy="363944"/>
            <a:chOff x="5968151" y="3383296"/>
            <a:chExt cx="285840" cy="332612"/>
          </a:xfrm>
        </p:grpSpPr>
        <p:sp>
          <p:nvSpPr>
            <p:cNvPr id="392" name="Google Shape;392;p17"/>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7"/>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7"/>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17"/>
          <p:cNvGrpSpPr/>
          <p:nvPr/>
        </p:nvGrpSpPr>
        <p:grpSpPr>
          <a:xfrm>
            <a:off x="7876672" y="283031"/>
            <a:ext cx="542905" cy="513995"/>
            <a:chOff x="5771847" y="1409894"/>
            <a:chExt cx="542905" cy="513995"/>
          </a:xfrm>
        </p:grpSpPr>
        <p:sp>
          <p:nvSpPr>
            <p:cNvPr id="396" name="Google Shape;396;p1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17"/>
            <p:cNvGrpSpPr/>
            <p:nvPr/>
          </p:nvGrpSpPr>
          <p:grpSpPr>
            <a:xfrm>
              <a:off x="5777130" y="1409894"/>
              <a:ext cx="537622" cy="489019"/>
              <a:chOff x="5296797" y="3494398"/>
              <a:chExt cx="347841" cy="316374"/>
            </a:xfrm>
          </p:grpSpPr>
          <p:sp>
            <p:nvSpPr>
              <p:cNvPr id="398" name="Google Shape;398;p1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2" name="Google Shape;402;p17"/>
          <p:cNvSpPr/>
          <p:nvPr/>
        </p:nvSpPr>
        <p:spPr>
          <a:xfrm>
            <a:off x="5566525" y="2896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7"/>
          <p:cNvSpPr/>
          <p:nvPr/>
        </p:nvSpPr>
        <p:spPr>
          <a:xfrm>
            <a:off x="2583625" y="79702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7"/>
          <p:cNvSpPr/>
          <p:nvPr/>
        </p:nvSpPr>
        <p:spPr>
          <a:xfrm>
            <a:off x="5250788" y="4234944"/>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5" name="Google Shape;405;p17"/>
          <p:cNvGrpSpPr/>
          <p:nvPr/>
        </p:nvGrpSpPr>
        <p:grpSpPr>
          <a:xfrm>
            <a:off x="2248495" y="4406512"/>
            <a:ext cx="416136" cy="393925"/>
            <a:chOff x="5771847" y="1409894"/>
            <a:chExt cx="542905" cy="513995"/>
          </a:xfrm>
        </p:grpSpPr>
        <p:sp>
          <p:nvSpPr>
            <p:cNvPr id="406" name="Google Shape;406;p1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 name="Google Shape;407;p17"/>
            <p:cNvGrpSpPr/>
            <p:nvPr/>
          </p:nvGrpSpPr>
          <p:grpSpPr>
            <a:xfrm>
              <a:off x="5777130" y="1409894"/>
              <a:ext cx="537622" cy="489019"/>
              <a:chOff x="5296797" y="3494398"/>
              <a:chExt cx="347841" cy="316374"/>
            </a:xfrm>
          </p:grpSpPr>
          <p:sp>
            <p:nvSpPr>
              <p:cNvPr id="408" name="Google Shape;408;p1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2" name="Google Shape;412;p17"/>
          <p:cNvSpPr/>
          <p:nvPr/>
        </p:nvSpPr>
        <p:spPr>
          <a:xfrm>
            <a:off x="8208200" y="12259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7"/>
          <p:cNvSpPr/>
          <p:nvPr/>
        </p:nvSpPr>
        <p:spPr>
          <a:xfrm>
            <a:off x="607938" y="3311044"/>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4" name="Google Shape;414;p17"/>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415" name="Google Shape;415;p17"/>
          <p:cNvSpPr txBox="1"/>
          <p:nvPr/>
        </p:nvSpPr>
        <p:spPr>
          <a:xfrm>
            <a:off x="228600" y="1399555"/>
            <a:ext cx="5712814" cy="193899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4000" u="none" cap="none" strike="noStrike">
                <a:solidFill>
                  <a:srgbClr val="0A1D56"/>
                </a:solidFill>
                <a:latin typeface="Arial"/>
                <a:ea typeface="Arial"/>
                <a:cs typeface="Arial"/>
                <a:sym typeface="Arial"/>
              </a:rPr>
              <a:t>Các thao tác </a:t>
            </a:r>
            <a:endParaRPr b="1" i="0" sz="4000" u="none" cap="none" strike="noStrike">
              <a:solidFill>
                <a:srgbClr val="0A1D56"/>
              </a:solidFill>
              <a:latin typeface="Arial"/>
              <a:ea typeface="Arial"/>
              <a:cs typeface="Arial"/>
              <a:sym typeface="Arial"/>
            </a:endParaRPr>
          </a:p>
          <a:p>
            <a:pPr indent="0" lvl="0" marL="0" marR="0" rtl="0" algn="r">
              <a:lnSpc>
                <a:spcPct val="100000"/>
              </a:lnSpc>
              <a:spcBef>
                <a:spcPts val="0"/>
              </a:spcBef>
              <a:spcAft>
                <a:spcPts val="0"/>
              </a:spcAft>
              <a:buNone/>
            </a:pPr>
            <a:r>
              <a:rPr b="1" i="0" lang="en-US" sz="4000" u="none" cap="none" strike="noStrike">
                <a:solidFill>
                  <a:srgbClr val="0A1D56"/>
                </a:solidFill>
                <a:latin typeface="Arial"/>
                <a:ea typeface="Arial"/>
                <a:cs typeface="Arial"/>
                <a:sym typeface="Arial"/>
              </a:rPr>
              <a:t>trên danh sách </a:t>
            </a:r>
            <a:endParaRPr b="1" i="0" sz="4000" u="none" cap="none" strike="noStrike">
              <a:solidFill>
                <a:srgbClr val="0A1D56"/>
              </a:solidFill>
              <a:latin typeface="Arial"/>
              <a:ea typeface="Arial"/>
              <a:cs typeface="Arial"/>
              <a:sym typeface="Arial"/>
            </a:endParaRPr>
          </a:p>
          <a:p>
            <a:pPr indent="0" lvl="0" marL="0" marR="0" rtl="0" algn="r">
              <a:lnSpc>
                <a:spcPct val="100000"/>
              </a:lnSpc>
              <a:spcBef>
                <a:spcPts val="0"/>
              </a:spcBef>
              <a:spcAft>
                <a:spcPts val="0"/>
              </a:spcAft>
              <a:buNone/>
            </a:pPr>
            <a:r>
              <a:rPr b="1" i="0" lang="en-US" sz="4000" u="none" cap="none" strike="noStrike">
                <a:solidFill>
                  <a:srgbClr val="0A1D56"/>
                </a:solidFill>
                <a:latin typeface="Arial"/>
                <a:ea typeface="Arial"/>
                <a:cs typeface="Arial"/>
                <a:sym typeface="Arial"/>
              </a:rPr>
              <a:t>liên kết đơn</a:t>
            </a:r>
            <a:endParaRPr b="1" i="0" sz="4000" u="none" cap="none" strike="noStrike">
              <a:solidFill>
                <a:srgbClr val="0A1D56"/>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pSp>
        <p:nvGrpSpPr>
          <p:cNvPr id="420" name="Google Shape;420;p18"/>
          <p:cNvGrpSpPr/>
          <p:nvPr/>
        </p:nvGrpSpPr>
        <p:grpSpPr>
          <a:xfrm>
            <a:off x="8205422" y="618531"/>
            <a:ext cx="542905" cy="513995"/>
            <a:chOff x="5771847" y="1409894"/>
            <a:chExt cx="542905" cy="513995"/>
          </a:xfrm>
        </p:grpSpPr>
        <p:sp>
          <p:nvSpPr>
            <p:cNvPr id="421" name="Google Shape;421;p1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2" name="Google Shape;422;p18"/>
            <p:cNvGrpSpPr/>
            <p:nvPr/>
          </p:nvGrpSpPr>
          <p:grpSpPr>
            <a:xfrm>
              <a:off x="5777130" y="1409894"/>
              <a:ext cx="537622" cy="489019"/>
              <a:chOff x="5296797" y="3494398"/>
              <a:chExt cx="347841" cy="316374"/>
            </a:xfrm>
          </p:grpSpPr>
          <p:sp>
            <p:nvSpPr>
              <p:cNvPr id="423" name="Google Shape;423;p1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27" name="Google Shape;427;p18"/>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8"/>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9" name="Google Shape;429;p18"/>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430" name="Google Shape;430;p18"/>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Khai báo cấu trúc một node</a:t>
            </a:r>
            <a:endParaRPr b="1" i="0" sz="3200" u="none" cap="none" strike="noStrike">
              <a:solidFill>
                <a:srgbClr val="14338F"/>
              </a:solidFill>
              <a:latin typeface="Arial"/>
              <a:ea typeface="Arial"/>
              <a:cs typeface="Arial"/>
              <a:sym typeface="Arial"/>
            </a:endParaRPr>
          </a:p>
        </p:txBody>
      </p:sp>
      <p:sp>
        <p:nvSpPr>
          <p:cNvPr id="431" name="Google Shape;431;p18"/>
          <p:cNvSpPr txBox="1"/>
          <p:nvPr/>
        </p:nvSpPr>
        <p:spPr>
          <a:xfrm>
            <a:off x="1021263" y="1077151"/>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Cài đặt thuật toán</a:t>
            </a:r>
            <a:endParaRPr b="0" i="0" sz="2000" u="none" cap="none" strike="noStrike">
              <a:solidFill>
                <a:srgbClr val="14338F"/>
              </a:solidFill>
              <a:latin typeface="Arial"/>
              <a:ea typeface="Arial"/>
              <a:cs typeface="Arial"/>
              <a:sym typeface="Arial"/>
            </a:endParaRPr>
          </a:p>
        </p:txBody>
      </p:sp>
      <p:sp>
        <p:nvSpPr>
          <p:cNvPr id="432" name="Google Shape;432;p18"/>
          <p:cNvSpPr txBox="1"/>
          <p:nvPr/>
        </p:nvSpPr>
        <p:spPr>
          <a:xfrm>
            <a:off x="1303729" y="1893197"/>
            <a:ext cx="7391400" cy="21698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struct node{</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int data; // dữ liệu trong một node</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struct *pNext; // con trỏ dùng để liên kết các node với nhau</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typedef struct node NODE;</a:t>
            </a:r>
            <a:endParaRPr b="0" i="0" sz="1800" u="none" cap="none" strike="noStrike">
              <a:solidFill>
                <a:srgbClr val="0D225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19"/>
          <p:cNvGrpSpPr/>
          <p:nvPr/>
        </p:nvGrpSpPr>
        <p:grpSpPr>
          <a:xfrm>
            <a:off x="8205422" y="618531"/>
            <a:ext cx="542905" cy="513995"/>
            <a:chOff x="5771847" y="1409894"/>
            <a:chExt cx="542905" cy="513995"/>
          </a:xfrm>
        </p:grpSpPr>
        <p:sp>
          <p:nvSpPr>
            <p:cNvPr id="438" name="Google Shape;438;p19"/>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9" name="Google Shape;439;p19"/>
            <p:cNvGrpSpPr/>
            <p:nvPr/>
          </p:nvGrpSpPr>
          <p:grpSpPr>
            <a:xfrm>
              <a:off x="5777130" y="1409894"/>
              <a:ext cx="537622" cy="489019"/>
              <a:chOff x="5296797" y="3494398"/>
              <a:chExt cx="347841" cy="316374"/>
            </a:xfrm>
          </p:grpSpPr>
          <p:sp>
            <p:nvSpPr>
              <p:cNvPr id="440" name="Google Shape;440;p19"/>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9"/>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9"/>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9"/>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44" name="Google Shape;444;p19"/>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9"/>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6" name="Google Shape;446;p19"/>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447" name="Google Shape;447;p19"/>
          <p:cNvSpPr txBox="1"/>
          <p:nvPr/>
        </p:nvSpPr>
        <p:spPr>
          <a:xfrm>
            <a:off x="983163" y="281011"/>
            <a:ext cx="7748222"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Khai báo cấu trúc </a:t>
            </a:r>
            <a:endParaRPr/>
          </a:p>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của danh sách liên kết đơn</a:t>
            </a:r>
            <a:endParaRPr b="1" i="0" sz="3200" u="none" cap="none" strike="noStrike">
              <a:solidFill>
                <a:srgbClr val="14338F"/>
              </a:solidFill>
              <a:latin typeface="Arial"/>
              <a:ea typeface="Arial"/>
              <a:cs typeface="Arial"/>
              <a:sym typeface="Arial"/>
            </a:endParaRPr>
          </a:p>
        </p:txBody>
      </p:sp>
      <p:sp>
        <p:nvSpPr>
          <p:cNvPr id="448" name="Google Shape;448;p19"/>
          <p:cNvSpPr txBox="1"/>
          <p:nvPr/>
        </p:nvSpPr>
        <p:spPr>
          <a:xfrm>
            <a:off x="1059363" y="1364343"/>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Cài đặt thuật toán</a:t>
            </a:r>
            <a:endParaRPr b="0" i="0" sz="2000" u="none" cap="none" strike="noStrike">
              <a:solidFill>
                <a:srgbClr val="14338F"/>
              </a:solidFill>
              <a:latin typeface="Arial"/>
              <a:ea typeface="Arial"/>
              <a:cs typeface="Arial"/>
              <a:sym typeface="Arial"/>
            </a:endParaRPr>
          </a:p>
        </p:txBody>
      </p:sp>
      <p:sp>
        <p:nvSpPr>
          <p:cNvPr id="449" name="Google Shape;449;p19"/>
          <p:cNvSpPr txBox="1"/>
          <p:nvPr/>
        </p:nvSpPr>
        <p:spPr>
          <a:xfrm>
            <a:off x="1303729" y="1893197"/>
            <a:ext cx="7391400" cy="21698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struct list{</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NODE *pHead; // con trỏ đầu</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NODE *pTail; // con trỏ cuối</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typedef struct list LIST;</a:t>
            </a:r>
            <a:endParaRPr b="0" i="0" sz="1800" u="none" cap="none" strike="noStrike">
              <a:solidFill>
                <a:srgbClr val="0D225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
          <p:cNvSpPr/>
          <p:nvPr/>
        </p:nvSpPr>
        <p:spPr>
          <a:xfrm>
            <a:off x="1739374" y="1500574"/>
            <a:ext cx="1853044" cy="1864907"/>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2020125" y="1685025"/>
            <a:ext cx="1749300" cy="17493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txBox="1"/>
          <p:nvPr>
            <p:ph type="title"/>
          </p:nvPr>
        </p:nvSpPr>
        <p:spPr>
          <a:xfrm>
            <a:off x="3940566" y="1719108"/>
            <a:ext cx="4097900" cy="165685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Arial"/>
                <a:ea typeface="Arial"/>
                <a:cs typeface="Arial"/>
                <a:sym typeface="Arial"/>
              </a:rPr>
              <a:t>Mở đầu phần danh sách liên kết đơn</a:t>
            </a:r>
            <a:endParaRPr sz="3200">
              <a:latin typeface="Arial"/>
              <a:ea typeface="Arial"/>
              <a:cs typeface="Arial"/>
              <a:sym typeface="Arial"/>
            </a:endParaRPr>
          </a:p>
        </p:txBody>
      </p:sp>
      <p:sp>
        <p:nvSpPr>
          <p:cNvPr id="138" name="Google Shape;138;p2"/>
          <p:cNvSpPr txBox="1"/>
          <p:nvPr>
            <p:ph idx="2" type="title"/>
          </p:nvPr>
        </p:nvSpPr>
        <p:spPr>
          <a:xfrm flipH="1">
            <a:off x="2127825" y="1974050"/>
            <a:ext cx="1533900" cy="119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a:t>01</a:t>
            </a:r>
            <a:endParaRPr/>
          </a:p>
        </p:txBody>
      </p:sp>
      <p:grpSp>
        <p:nvGrpSpPr>
          <p:cNvPr id="139" name="Google Shape;139;p2"/>
          <p:cNvGrpSpPr/>
          <p:nvPr/>
        </p:nvGrpSpPr>
        <p:grpSpPr>
          <a:xfrm flipH="1">
            <a:off x="2183290" y="4002229"/>
            <a:ext cx="312766" cy="363944"/>
            <a:chOff x="5968151" y="3383296"/>
            <a:chExt cx="285840" cy="332612"/>
          </a:xfrm>
        </p:grpSpPr>
        <p:sp>
          <p:nvSpPr>
            <p:cNvPr id="140" name="Google Shape;140;p2"/>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2"/>
          <p:cNvSpPr/>
          <p:nvPr/>
        </p:nvSpPr>
        <p:spPr>
          <a:xfrm flipH="1">
            <a:off x="4571988" y="375688"/>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flipH="1">
            <a:off x="5636085" y="4366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flipH="1">
            <a:off x="1138338" y="24269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 name="Google Shape;146;p2"/>
          <p:cNvGrpSpPr/>
          <p:nvPr/>
        </p:nvGrpSpPr>
        <p:grpSpPr>
          <a:xfrm>
            <a:off x="7815416" y="3480887"/>
            <a:ext cx="604161" cy="521328"/>
            <a:chOff x="3518141" y="663074"/>
            <a:chExt cx="604161" cy="521328"/>
          </a:xfrm>
        </p:grpSpPr>
        <p:grpSp>
          <p:nvGrpSpPr>
            <p:cNvPr id="147" name="Google Shape;147;p2"/>
            <p:cNvGrpSpPr/>
            <p:nvPr/>
          </p:nvGrpSpPr>
          <p:grpSpPr>
            <a:xfrm>
              <a:off x="3518141" y="663081"/>
              <a:ext cx="604149" cy="521321"/>
              <a:chOff x="5710604" y="1402568"/>
              <a:chExt cx="604149" cy="521321"/>
            </a:xfrm>
          </p:grpSpPr>
          <p:sp>
            <p:nvSpPr>
              <p:cNvPr id="148" name="Google Shape;148;p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 name="Google Shape;149;p2"/>
              <p:cNvGrpSpPr/>
              <p:nvPr/>
            </p:nvGrpSpPr>
            <p:grpSpPr>
              <a:xfrm>
                <a:off x="5710604" y="1402568"/>
                <a:ext cx="604149" cy="502710"/>
                <a:chOff x="5253755" y="3489659"/>
                <a:chExt cx="390883" cy="325231"/>
              </a:xfrm>
            </p:grpSpPr>
            <p:sp>
              <p:nvSpPr>
                <p:cNvPr id="150" name="Google Shape;150;p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6" name="Google Shape;156;p2"/>
            <p:cNvSpPr/>
            <p:nvPr/>
          </p:nvSpPr>
          <p:spPr>
            <a:xfrm>
              <a:off x="3954996" y="663074"/>
              <a:ext cx="167306" cy="168274"/>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2"/>
          <p:cNvSpPr/>
          <p:nvPr/>
        </p:nvSpPr>
        <p:spPr>
          <a:xfrm flipH="1">
            <a:off x="8507963" y="2258975"/>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 name="Google Shape;158;p2"/>
          <p:cNvGrpSpPr/>
          <p:nvPr/>
        </p:nvGrpSpPr>
        <p:grpSpPr>
          <a:xfrm>
            <a:off x="2131605" y="375712"/>
            <a:ext cx="416136" cy="393925"/>
            <a:chOff x="5771847" y="1409894"/>
            <a:chExt cx="542905" cy="513995"/>
          </a:xfrm>
        </p:grpSpPr>
        <p:sp>
          <p:nvSpPr>
            <p:cNvPr id="159" name="Google Shape;159;p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 name="Google Shape;160;p2"/>
            <p:cNvGrpSpPr/>
            <p:nvPr/>
          </p:nvGrpSpPr>
          <p:grpSpPr>
            <a:xfrm>
              <a:off x="5777130" y="1409894"/>
              <a:ext cx="537622" cy="489019"/>
              <a:chOff x="5296797" y="3494398"/>
              <a:chExt cx="347841" cy="316374"/>
            </a:xfrm>
          </p:grpSpPr>
          <p:sp>
            <p:nvSpPr>
              <p:cNvPr id="161" name="Google Shape;161;p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65" name="Google Shape;165;p2"/>
          <p:cNvPicPr preferRelativeResize="0"/>
          <p:nvPr/>
        </p:nvPicPr>
        <p:blipFill rotWithShape="1">
          <a:blip r:embed="rId3">
            <a:alphaModFix/>
          </a:blip>
          <a:srcRect b="0" l="0" r="0" t="0"/>
          <a:stretch/>
        </p:blipFill>
        <p:spPr>
          <a:xfrm>
            <a:off x="2" y="4"/>
            <a:ext cx="2617967" cy="244073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grpSp>
        <p:nvGrpSpPr>
          <p:cNvPr id="454" name="Google Shape;454;p20"/>
          <p:cNvGrpSpPr/>
          <p:nvPr/>
        </p:nvGrpSpPr>
        <p:grpSpPr>
          <a:xfrm>
            <a:off x="8205422" y="618531"/>
            <a:ext cx="542905" cy="513995"/>
            <a:chOff x="5771847" y="1409894"/>
            <a:chExt cx="542905" cy="513995"/>
          </a:xfrm>
        </p:grpSpPr>
        <p:sp>
          <p:nvSpPr>
            <p:cNvPr id="455" name="Google Shape;455;p2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6" name="Google Shape;456;p20"/>
            <p:cNvGrpSpPr/>
            <p:nvPr/>
          </p:nvGrpSpPr>
          <p:grpSpPr>
            <a:xfrm>
              <a:off x="5777130" y="1409894"/>
              <a:ext cx="537622" cy="489019"/>
              <a:chOff x="5296797" y="3494398"/>
              <a:chExt cx="347841" cy="316374"/>
            </a:xfrm>
          </p:grpSpPr>
          <p:sp>
            <p:nvSpPr>
              <p:cNvPr id="457" name="Google Shape;457;p2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61" name="Google Shape;461;p20"/>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0"/>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20"/>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464" name="Google Shape;464;p20"/>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Khởi tạo một node</a:t>
            </a:r>
            <a:endParaRPr b="1" i="0" sz="3200" u="none" cap="none" strike="noStrike">
              <a:solidFill>
                <a:srgbClr val="14338F"/>
              </a:solidFill>
              <a:latin typeface="Arial"/>
              <a:ea typeface="Arial"/>
              <a:cs typeface="Arial"/>
              <a:sym typeface="Arial"/>
            </a:endParaRPr>
          </a:p>
        </p:txBody>
      </p:sp>
      <p:sp>
        <p:nvSpPr>
          <p:cNvPr id="465" name="Google Shape;465;p20"/>
          <p:cNvSpPr txBox="1"/>
          <p:nvPr/>
        </p:nvSpPr>
        <p:spPr>
          <a:xfrm>
            <a:off x="1042045" y="1155060"/>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Cài đặt thuật toán</a:t>
            </a:r>
            <a:endParaRPr b="0" i="0" sz="2000" u="none" cap="none" strike="noStrike">
              <a:solidFill>
                <a:srgbClr val="14338F"/>
              </a:solidFill>
              <a:latin typeface="Arial"/>
              <a:ea typeface="Arial"/>
              <a:cs typeface="Arial"/>
              <a:sym typeface="Arial"/>
            </a:endParaRPr>
          </a:p>
        </p:txBody>
      </p:sp>
      <p:sp>
        <p:nvSpPr>
          <p:cNvPr id="466" name="Google Shape;466;p20"/>
          <p:cNvSpPr txBox="1"/>
          <p:nvPr/>
        </p:nvSpPr>
        <p:spPr>
          <a:xfrm>
            <a:off x="919644" y="1647265"/>
            <a:ext cx="9559636" cy="25853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NODE *KhoitaoNODE(int x){</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NODE *p = new NODE; </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p -&gt; data = x; </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p-&gt;pNext=NULL; </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return p;</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a:t>
            </a:r>
            <a:endParaRPr b="0" i="0" sz="1800" u="none" cap="none" strike="noStrike">
              <a:solidFill>
                <a:srgbClr val="0D225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21"/>
          <p:cNvGrpSpPr/>
          <p:nvPr/>
        </p:nvGrpSpPr>
        <p:grpSpPr>
          <a:xfrm>
            <a:off x="8205422" y="618531"/>
            <a:ext cx="542905" cy="513995"/>
            <a:chOff x="5771847" y="1409894"/>
            <a:chExt cx="542905" cy="513995"/>
          </a:xfrm>
        </p:grpSpPr>
        <p:sp>
          <p:nvSpPr>
            <p:cNvPr id="472" name="Google Shape;472;p2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3" name="Google Shape;473;p21"/>
            <p:cNvGrpSpPr/>
            <p:nvPr/>
          </p:nvGrpSpPr>
          <p:grpSpPr>
            <a:xfrm>
              <a:off x="5777130" y="1409894"/>
              <a:ext cx="537622" cy="489019"/>
              <a:chOff x="5296797" y="3494398"/>
              <a:chExt cx="347841" cy="316374"/>
            </a:xfrm>
          </p:grpSpPr>
          <p:sp>
            <p:nvSpPr>
              <p:cNvPr id="474" name="Google Shape;474;p2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8" name="Google Shape;478;p21"/>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1"/>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0" name="Google Shape;480;p21"/>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481" name="Google Shape;481;p21"/>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Khởi tạo cấu trúc danh sách</a:t>
            </a:r>
            <a:endParaRPr b="1" i="0" sz="3200" u="none" cap="none" strike="noStrike">
              <a:solidFill>
                <a:srgbClr val="14338F"/>
              </a:solidFill>
              <a:latin typeface="Arial"/>
              <a:ea typeface="Arial"/>
              <a:cs typeface="Arial"/>
              <a:sym typeface="Arial"/>
            </a:endParaRPr>
          </a:p>
        </p:txBody>
      </p:sp>
      <p:sp>
        <p:nvSpPr>
          <p:cNvPr id="482" name="Google Shape;482;p21"/>
          <p:cNvSpPr txBox="1"/>
          <p:nvPr/>
        </p:nvSpPr>
        <p:spPr>
          <a:xfrm>
            <a:off x="1042045" y="1155060"/>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Cài đặt thuật toán</a:t>
            </a:r>
            <a:endParaRPr b="0" i="0" sz="2000" u="none" cap="none" strike="noStrike">
              <a:solidFill>
                <a:srgbClr val="14338F"/>
              </a:solidFill>
              <a:latin typeface="Arial"/>
              <a:ea typeface="Arial"/>
              <a:cs typeface="Arial"/>
              <a:sym typeface="Arial"/>
            </a:endParaRPr>
          </a:p>
        </p:txBody>
      </p:sp>
      <p:sp>
        <p:nvSpPr>
          <p:cNvPr id="483" name="Google Shape;483;p21"/>
          <p:cNvSpPr txBox="1"/>
          <p:nvPr/>
        </p:nvSpPr>
        <p:spPr>
          <a:xfrm>
            <a:off x="2082380" y="1809750"/>
            <a:ext cx="73914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Void Khoitao(LIST &amp;l){</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l.pHead=Null;</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        l.pTail=Null;</a:t>
            </a:r>
            <a:endParaRPr/>
          </a:p>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a:t>
            </a:r>
            <a:endParaRPr b="0" i="0" sz="1800" u="none" cap="none" strike="noStrike">
              <a:solidFill>
                <a:srgbClr val="0D225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2"/>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2"/>
          <p:cNvSpPr/>
          <p:nvPr/>
        </p:nvSpPr>
        <p:spPr>
          <a:xfrm>
            <a:off x="-990600" y="-1085851"/>
            <a:ext cx="5181600" cy="2739791"/>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90" name="Google Shape;490;p22"/>
          <p:cNvPicPr preferRelativeResize="0"/>
          <p:nvPr/>
        </p:nvPicPr>
        <p:blipFill rotWithShape="1">
          <a:blip r:embed="rId3">
            <a:alphaModFix/>
          </a:blip>
          <a:srcRect b="0" l="0" r="0" t="0"/>
          <a:stretch/>
        </p:blipFill>
        <p:spPr>
          <a:xfrm>
            <a:off x="-609600" y="-564937"/>
            <a:ext cx="2617966" cy="2440734"/>
          </a:xfrm>
          <a:prstGeom prst="rect">
            <a:avLst/>
          </a:prstGeom>
          <a:noFill/>
          <a:ln>
            <a:noFill/>
          </a:ln>
        </p:spPr>
      </p:pic>
      <p:sp>
        <p:nvSpPr>
          <p:cNvPr id="491" name="Google Shape;491;p22"/>
          <p:cNvSpPr txBox="1"/>
          <p:nvPr/>
        </p:nvSpPr>
        <p:spPr>
          <a:xfrm>
            <a:off x="3629" y="292193"/>
            <a:ext cx="9144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800" u="none" cap="none" strike="noStrike">
                <a:solidFill>
                  <a:srgbClr val="0A1D56"/>
                </a:solidFill>
                <a:latin typeface="Arial"/>
                <a:ea typeface="Arial"/>
                <a:cs typeface="Arial"/>
                <a:sym typeface="Arial"/>
              </a:rPr>
              <a:t>       Các thao tác trên danh sách liên kết đơn</a:t>
            </a:r>
            <a:endParaRPr b="1" i="0" sz="2800" u="none" cap="none" strike="noStrike">
              <a:solidFill>
                <a:srgbClr val="0A1D56"/>
              </a:solidFill>
              <a:latin typeface="Arial"/>
              <a:ea typeface="Arial"/>
              <a:cs typeface="Arial"/>
              <a:sym typeface="Arial"/>
            </a:endParaRPr>
          </a:p>
        </p:txBody>
      </p:sp>
      <p:sp>
        <p:nvSpPr>
          <p:cNvPr id="492" name="Google Shape;492;p22"/>
          <p:cNvSpPr txBox="1"/>
          <p:nvPr/>
        </p:nvSpPr>
        <p:spPr>
          <a:xfrm>
            <a:off x="2133600" y="1581150"/>
            <a:ext cx="6400800" cy="29084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Thêm phần tử vào đầu DSLK</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Thêm phần tử vào cuối DSLK</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Thêm phần tử vào sau một phần tử của DSLK</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Xóa phần tử đầu DSLK</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Xóa phần tử sau một phần tử của DSLK</a:t>
            </a:r>
            <a:endParaRPr b="0" i="0" sz="1800" u="none" cap="none" strike="noStrike">
              <a:solidFill>
                <a:srgbClr val="071339"/>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Duyệt danh sách và in</a:t>
            </a:r>
            <a:endParaRPr/>
          </a:p>
          <a:p>
            <a:pPr indent="-196850" lvl="0" marL="2857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23"/>
          <p:cNvGrpSpPr/>
          <p:nvPr/>
        </p:nvGrpSpPr>
        <p:grpSpPr>
          <a:xfrm>
            <a:off x="8205422" y="618531"/>
            <a:ext cx="542905" cy="513995"/>
            <a:chOff x="5771847" y="1409894"/>
            <a:chExt cx="542905" cy="513995"/>
          </a:xfrm>
        </p:grpSpPr>
        <p:sp>
          <p:nvSpPr>
            <p:cNvPr id="498" name="Google Shape;498;p2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9" name="Google Shape;499;p23"/>
            <p:cNvGrpSpPr/>
            <p:nvPr/>
          </p:nvGrpSpPr>
          <p:grpSpPr>
            <a:xfrm>
              <a:off x="5777130" y="1409894"/>
              <a:ext cx="537622" cy="489019"/>
              <a:chOff x="5296797" y="3494398"/>
              <a:chExt cx="347841" cy="316374"/>
            </a:xfrm>
          </p:grpSpPr>
          <p:sp>
            <p:nvSpPr>
              <p:cNvPr id="500" name="Google Shape;500;p2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4" name="Google Shape;504;p23"/>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3"/>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23"/>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507" name="Google Shape;507;p23"/>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Thêm phần tử vào danh sách</a:t>
            </a:r>
            <a:endParaRPr/>
          </a:p>
        </p:txBody>
      </p:sp>
      <p:sp>
        <p:nvSpPr>
          <p:cNvPr id="508" name="Google Shape;508;p23"/>
          <p:cNvSpPr txBox="1"/>
          <p:nvPr/>
        </p:nvSpPr>
        <p:spPr>
          <a:xfrm>
            <a:off x="1924727" y="932471"/>
            <a:ext cx="24058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Thêm vào đầu</a:t>
            </a:r>
            <a:endParaRPr/>
          </a:p>
        </p:txBody>
      </p:sp>
      <p:sp>
        <p:nvSpPr>
          <p:cNvPr id="509" name="Google Shape;509;p23"/>
          <p:cNvSpPr txBox="1"/>
          <p:nvPr/>
        </p:nvSpPr>
        <p:spPr>
          <a:xfrm>
            <a:off x="609600" y="1497167"/>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1.Ý tưởng:</a:t>
            </a:r>
            <a:endParaRPr b="0" i="0" sz="2000" u="none" cap="none" strike="noStrike">
              <a:solidFill>
                <a:srgbClr val="14338F"/>
              </a:solidFill>
              <a:latin typeface="Arial"/>
              <a:ea typeface="Arial"/>
              <a:cs typeface="Arial"/>
              <a:sym typeface="Arial"/>
            </a:endParaRPr>
          </a:p>
        </p:txBody>
      </p:sp>
      <p:sp>
        <p:nvSpPr>
          <p:cNvPr id="510" name="Google Shape;510;p23"/>
          <p:cNvSpPr txBox="1"/>
          <p:nvPr/>
        </p:nvSpPr>
        <p:spPr>
          <a:xfrm>
            <a:off x="776861" y="2114550"/>
            <a:ext cx="7391400" cy="21185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Để thêm node vào đầu danh sách, đầu tiên ta cần kiểm tra xem danh sách đó có rỗng hay không, nếu danh sách rỗng, ta chỉ cần gán head và tail của danh sách bằng node đó. Ngược lại nếu danh sách không rỗng, ta thực hiện trỏ thành phần liên kết vào head, sau đó gán lại head bằng node mới.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500"/>
                                        <p:tgtEl>
                                          <p:spTgt spid="5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p24"/>
          <p:cNvGrpSpPr/>
          <p:nvPr/>
        </p:nvGrpSpPr>
        <p:grpSpPr>
          <a:xfrm>
            <a:off x="8205422" y="618531"/>
            <a:ext cx="542905" cy="513995"/>
            <a:chOff x="5771847" y="1409894"/>
            <a:chExt cx="542905" cy="513995"/>
          </a:xfrm>
        </p:grpSpPr>
        <p:sp>
          <p:nvSpPr>
            <p:cNvPr id="516" name="Google Shape;516;p2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7" name="Google Shape;517;p24"/>
            <p:cNvGrpSpPr/>
            <p:nvPr/>
          </p:nvGrpSpPr>
          <p:grpSpPr>
            <a:xfrm>
              <a:off x="5777130" y="1409894"/>
              <a:ext cx="537622" cy="489019"/>
              <a:chOff x="5296797" y="3494398"/>
              <a:chExt cx="347841" cy="316374"/>
            </a:xfrm>
          </p:grpSpPr>
          <p:sp>
            <p:nvSpPr>
              <p:cNvPr id="518" name="Google Shape;518;p2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22" name="Google Shape;522;p24"/>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4"/>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24"/>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525" name="Google Shape;525;p24"/>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Thêm phần tử vào danh sách</a:t>
            </a:r>
            <a:endParaRPr/>
          </a:p>
        </p:txBody>
      </p:sp>
      <p:sp>
        <p:nvSpPr>
          <p:cNvPr id="526" name="Google Shape;526;p24"/>
          <p:cNvSpPr txBox="1"/>
          <p:nvPr/>
        </p:nvSpPr>
        <p:spPr>
          <a:xfrm>
            <a:off x="1924727" y="932471"/>
            <a:ext cx="24058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Thêm vào đầu</a:t>
            </a:r>
            <a:endParaRPr/>
          </a:p>
        </p:txBody>
      </p:sp>
      <p:sp>
        <p:nvSpPr>
          <p:cNvPr id="527" name="Google Shape;527;p24"/>
          <p:cNvSpPr txBox="1"/>
          <p:nvPr/>
        </p:nvSpPr>
        <p:spPr>
          <a:xfrm>
            <a:off x="395514" y="1394136"/>
            <a:ext cx="8458200" cy="552124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rgbClr val="071339"/>
                </a:solidFill>
                <a:latin typeface="Arial"/>
                <a:ea typeface="Arial"/>
                <a:cs typeface="Arial"/>
                <a:sym typeface="Arial"/>
              </a:rPr>
              <a:t>2. Các bước thực hiện:</a:t>
            </a:r>
            <a:endParaRPr/>
          </a:p>
          <a:p>
            <a:pPr indent="-342900" lvl="0" marL="342900" marR="0" rtl="0" algn="l">
              <a:lnSpc>
                <a:spcPct val="150000"/>
              </a:lnSpc>
              <a:spcBef>
                <a:spcPts val="400"/>
              </a:spcBef>
              <a:spcAft>
                <a:spcPts val="0"/>
              </a:spcAft>
              <a:buClr>
                <a:srgbClr val="000000"/>
              </a:buClr>
              <a:buSzPts val="2000"/>
              <a:buFont typeface="Arial"/>
              <a:buChar char="•"/>
            </a:pPr>
            <a:r>
              <a:rPr b="0" i="0" lang="en-US" sz="2000" u="none" cap="none" strike="noStrike">
                <a:solidFill>
                  <a:srgbClr val="071339"/>
                </a:solidFill>
                <a:latin typeface="Arial"/>
                <a:ea typeface="Arial"/>
                <a:cs typeface="Arial"/>
                <a:sym typeface="Arial"/>
              </a:rPr>
              <a:t> Tạo và cấp phát bộ nhớ cho 1 nút mới.</a:t>
            </a:r>
            <a:endParaRPr/>
          </a:p>
          <a:p>
            <a:pPr indent="-342900" lvl="0" marL="342900" marR="0" rtl="0" algn="l">
              <a:lnSpc>
                <a:spcPct val="150000"/>
              </a:lnSpc>
              <a:spcBef>
                <a:spcPts val="400"/>
              </a:spcBef>
              <a:spcAft>
                <a:spcPts val="0"/>
              </a:spcAft>
              <a:buClr>
                <a:srgbClr val="000000"/>
              </a:buClr>
              <a:buSzPts val="2000"/>
              <a:buFont typeface="Arial"/>
              <a:buChar char="•"/>
            </a:pPr>
            <a:r>
              <a:rPr b="0" i="0" lang="en-US" sz="2000" u="none" cap="none" strike="noStrike">
                <a:solidFill>
                  <a:srgbClr val="071339"/>
                </a:solidFill>
                <a:latin typeface="Arial"/>
                <a:ea typeface="Arial"/>
                <a:cs typeface="Arial"/>
                <a:sym typeface="Arial"/>
              </a:rPr>
              <a:t> Nếu DSLK rỗng thì gán phần tử đầu và cuối của DSLK bằng chính nút mới tạo</a:t>
            </a:r>
            <a:endParaRPr/>
          </a:p>
          <a:p>
            <a:pPr indent="-342900" lvl="0" marL="342900" marR="0" rtl="0" algn="l">
              <a:lnSpc>
                <a:spcPct val="150000"/>
              </a:lnSpc>
              <a:spcBef>
                <a:spcPts val="400"/>
              </a:spcBef>
              <a:spcAft>
                <a:spcPts val="0"/>
              </a:spcAft>
              <a:buClr>
                <a:srgbClr val="000000"/>
              </a:buClr>
              <a:buSzPts val="2000"/>
              <a:buFont typeface="Arial"/>
              <a:buChar char="•"/>
            </a:pPr>
            <a:r>
              <a:rPr b="0" i="0" lang="en-US" sz="2000" u="none" cap="none" strike="noStrike">
                <a:solidFill>
                  <a:srgbClr val="071339"/>
                </a:solidFill>
                <a:latin typeface="Arial"/>
                <a:ea typeface="Arial"/>
                <a:cs typeface="Arial"/>
                <a:sym typeface="Arial"/>
              </a:rPr>
              <a:t> Nếu DSLK khác rỗng thì cho con trỏ của nút mới trỏ đến phần tử đầu tiên của DSLK sau đó cập nhật lại phần tử đầu .</a:t>
            </a:r>
            <a:endParaRPr b="0" i="0" sz="2000" u="none" cap="none" strike="noStrike">
              <a:solidFill>
                <a:srgbClr val="071339"/>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25"/>
          <p:cNvPicPr preferRelativeResize="0"/>
          <p:nvPr/>
        </p:nvPicPr>
        <p:blipFill rotWithShape="1">
          <a:blip r:embed="rId3">
            <a:alphaModFix/>
          </a:blip>
          <a:srcRect b="0" l="0" r="0" t="0"/>
          <a:stretch/>
        </p:blipFill>
        <p:spPr>
          <a:xfrm>
            <a:off x="-533400" y="-552450"/>
            <a:ext cx="2617966" cy="2440734"/>
          </a:xfrm>
          <a:prstGeom prst="rect">
            <a:avLst/>
          </a:prstGeom>
          <a:noFill/>
          <a:ln>
            <a:noFill/>
          </a:ln>
        </p:spPr>
      </p:pic>
      <p:sp>
        <p:nvSpPr>
          <p:cNvPr id="533" name="Google Shape;533;p25"/>
          <p:cNvSpPr/>
          <p:nvPr/>
        </p:nvSpPr>
        <p:spPr>
          <a:xfrm>
            <a:off x="1893737" y="1356906"/>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4" name="Google Shape;534;p25"/>
          <p:cNvCxnSpPr/>
          <p:nvPr/>
        </p:nvCxnSpPr>
        <p:spPr>
          <a:xfrm>
            <a:off x="2350426" y="1336387"/>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35" name="Google Shape;535;p25"/>
          <p:cNvSpPr/>
          <p:nvPr/>
        </p:nvSpPr>
        <p:spPr>
          <a:xfrm>
            <a:off x="3773127" y="759314"/>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6" name="Google Shape;536;p25"/>
          <p:cNvCxnSpPr/>
          <p:nvPr/>
        </p:nvCxnSpPr>
        <p:spPr>
          <a:xfrm>
            <a:off x="4282924" y="741994"/>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37" name="Google Shape;537;p25"/>
          <p:cNvSpPr/>
          <p:nvPr/>
        </p:nvSpPr>
        <p:spPr>
          <a:xfrm>
            <a:off x="5509135" y="759314"/>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8" name="Google Shape;538;p25"/>
          <p:cNvCxnSpPr/>
          <p:nvPr/>
        </p:nvCxnSpPr>
        <p:spPr>
          <a:xfrm>
            <a:off x="6018932" y="74719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539" name="Google Shape;539;p25"/>
          <p:cNvCxnSpPr>
            <a:endCxn id="537" idx="1"/>
          </p:cNvCxnSpPr>
          <p:nvPr/>
        </p:nvCxnSpPr>
        <p:spPr>
          <a:xfrm flipH="1" rot="10800000">
            <a:off x="4664035" y="961069"/>
            <a:ext cx="845100" cy="10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40" name="Google Shape;540;p25"/>
          <p:cNvCxnSpPr/>
          <p:nvPr/>
        </p:nvCxnSpPr>
        <p:spPr>
          <a:xfrm>
            <a:off x="6395421" y="980632"/>
            <a:ext cx="639404"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41" name="Google Shape;541;p25"/>
          <p:cNvSpPr/>
          <p:nvPr/>
        </p:nvSpPr>
        <p:spPr>
          <a:xfrm>
            <a:off x="1818135" y="2432687"/>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42" name="Google Shape;542;p25"/>
          <p:cNvCxnSpPr/>
          <p:nvPr/>
        </p:nvCxnSpPr>
        <p:spPr>
          <a:xfrm>
            <a:off x="2298781" y="2411422"/>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43" name="Google Shape;543;p25"/>
          <p:cNvSpPr/>
          <p:nvPr/>
        </p:nvSpPr>
        <p:spPr>
          <a:xfrm>
            <a:off x="3911777" y="2441297"/>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44" name="Google Shape;544;p25"/>
          <p:cNvCxnSpPr/>
          <p:nvPr/>
        </p:nvCxnSpPr>
        <p:spPr>
          <a:xfrm>
            <a:off x="4421574" y="2423977"/>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45" name="Google Shape;545;p25"/>
          <p:cNvSpPr/>
          <p:nvPr/>
        </p:nvSpPr>
        <p:spPr>
          <a:xfrm>
            <a:off x="5647785" y="2441297"/>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46" name="Google Shape;546;p25"/>
          <p:cNvCxnSpPr/>
          <p:nvPr/>
        </p:nvCxnSpPr>
        <p:spPr>
          <a:xfrm>
            <a:off x="6157582" y="2429173"/>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547" name="Google Shape;547;p25"/>
          <p:cNvCxnSpPr>
            <a:endCxn id="545" idx="1"/>
          </p:cNvCxnSpPr>
          <p:nvPr/>
        </p:nvCxnSpPr>
        <p:spPr>
          <a:xfrm flipH="1" rot="10800000">
            <a:off x="4802685" y="2643052"/>
            <a:ext cx="845100" cy="10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48" name="Google Shape;548;p25"/>
          <p:cNvCxnSpPr/>
          <p:nvPr/>
        </p:nvCxnSpPr>
        <p:spPr>
          <a:xfrm>
            <a:off x="6534071" y="2662615"/>
            <a:ext cx="639404"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49" name="Google Shape;549;p25"/>
          <p:cNvSpPr txBox="1"/>
          <p:nvPr/>
        </p:nvSpPr>
        <p:spPr>
          <a:xfrm>
            <a:off x="3773127" y="406940"/>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550" name="Google Shape;550;p25"/>
          <p:cNvSpPr txBox="1"/>
          <p:nvPr/>
        </p:nvSpPr>
        <p:spPr>
          <a:xfrm>
            <a:off x="5952421" y="421662"/>
            <a:ext cx="473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a:t>
            </a:r>
            <a:endParaRPr b="0" i="0" sz="1400" u="none" cap="none" strike="noStrike">
              <a:solidFill>
                <a:srgbClr val="000000"/>
              </a:solidFill>
              <a:latin typeface="Arial"/>
              <a:ea typeface="Arial"/>
              <a:cs typeface="Arial"/>
              <a:sym typeface="Arial"/>
            </a:endParaRPr>
          </a:p>
        </p:txBody>
      </p:sp>
      <p:sp>
        <p:nvSpPr>
          <p:cNvPr id="551" name="Google Shape;551;p25"/>
          <p:cNvSpPr txBox="1"/>
          <p:nvPr/>
        </p:nvSpPr>
        <p:spPr>
          <a:xfrm>
            <a:off x="6092924" y="3605698"/>
            <a:ext cx="473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a:t>
            </a:r>
            <a:endParaRPr b="0" i="0" sz="1400" u="none" cap="none" strike="noStrike">
              <a:solidFill>
                <a:srgbClr val="000000"/>
              </a:solidFill>
              <a:latin typeface="Arial"/>
              <a:ea typeface="Arial"/>
              <a:cs typeface="Arial"/>
              <a:sym typeface="Arial"/>
            </a:endParaRPr>
          </a:p>
        </p:txBody>
      </p:sp>
      <p:sp>
        <p:nvSpPr>
          <p:cNvPr id="552" name="Google Shape;552;p25"/>
          <p:cNvSpPr txBox="1"/>
          <p:nvPr/>
        </p:nvSpPr>
        <p:spPr>
          <a:xfrm>
            <a:off x="6093183" y="2088666"/>
            <a:ext cx="473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a:t>
            </a:r>
            <a:endParaRPr b="0" i="0" sz="1400" u="none" cap="none" strike="noStrike">
              <a:solidFill>
                <a:srgbClr val="000000"/>
              </a:solidFill>
              <a:latin typeface="Arial"/>
              <a:ea typeface="Arial"/>
              <a:cs typeface="Arial"/>
              <a:sym typeface="Arial"/>
            </a:endParaRPr>
          </a:p>
        </p:txBody>
      </p:sp>
      <p:sp>
        <p:nvSpPr>
          <p:cNvPr id="553" name="Google Shape;553;p25"/>
          <p:cNvSpPr txBox="1"/>
          <p:nvPr/>
        </p:nvSpPr>
        <p:spPr>
          <a:xfrm>
            <a:off x="3911777" y="2103645"/>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554" name="Google Shape;554;p25"/>
          <p:cNvSpPr txBox="1"/>
          <p:nvPr/>
        </p:nvSpPr>
        <p:spPr>
          <a:xfrm>
            <a:off x="7047958" y="807180"/>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555" name="Google Shape;555;p25"/>
          <p:cNvSpPr txBox="1"/>
          <p:nvPr/>
        </p:nvSpPr>
        <p:spPr>
          <a:xfrm>
            <a:off x="7186608" y="2519710"/>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cxnSp>
        <p:nvCxnSpPr>
          <p:cNvPr id="556" name="Google Shape;556;p25"/>
          <p:cNvCxnSpPr/>
          <p:nvPr/>
        </p:nvCxnSpPr>
        <p:spPr>
          <a:xfrm>
            <a:off x="2680717" y="1547406"/>
            <a:ext cx="639404"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57" name="Google Shape;557;p25"/>
          <p:cNvSpPr txBox="1"/>
          <p:nvPr/>
        </p:nvSpPr>
        <p:spPr>
          <a:xfrm>
            <a:off x="3320121" y="1372998"/>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cxnSp>
        <p:nvCxnSpPr>
          <p:cNvPr id="558" name="Google Shape;558;p25"/>
          <p:cNvCxnSpPr>
            <a:stCxn id="541" idx="3"/>
            <a:endCxn id="543" idx="1"/>
          </p:cNvCxnSpPr>
          <p:nvPr/>
        </p:nvCxnSpPr>
        <p:spPr>
          <a:xfrm>
            <a:off x="2605115" y="2623187"/>
            <a:ext cx="1306800" cy="19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59" name="Google Shape;559;p25"/>
          <p:cNvSpPr/>
          <p:nvPr/>
        </p:nvSpPr>
        <p:spPr>
          <a:xfrm>
            <a:off x="1818135" y="3935332"/>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60" name="Google Shape;560;p25"/>
          <p:cNvCxnSpPr/>
          <p:nvPr/>
        </p:nvCxnSpPr>
        <p:spPr>
          <a:xfrm>
            <a:off x="2298781" y="3913475"/>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61" name="Google Shape;561;p25"/>
          <p:cNvSpPr/>
          <p:nvPr/>
        </p:nvSpPr>
        <p:spPr>
          <a:xfrm>
            <a:off x="3911777" y="3943350"/>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62" name="Google Shape;562;p25"/>
          <p:cNvCxnSpPr/>
          <p:nvPr/>
        </p:nvCxnSpPr>
        <p:spPr>
          <a:xfrm>
            <a:off x="4421574" y="392603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63" name="Google Shape;563;p25"/>
          <p:cNvSpPr/>
          <p:nvPr/>
        </p:nvSpPr>
        <p:spPr>
          <a:xfrm>
            <a:off x="5647785" y="3943350"/>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64" name="Google Shape;564;p25"/>
          <p:cNvCxnSpPr/>
          <p:nvPr/>
        </p:nvCxnSpPr>
        <p:spPr>
          <a:xfrm>
            <a:off x="6157582" y="3931226"/>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565" name="Google Shape;565;p25"/>
          <p:cNvCxnSpPr>
            <a:endCxn id="563" idx="1"/>
          </p:cNvCxnSpPr>
          <p:nvPr/>
        </p:nvCxnSpPr>
        <p:spPr>
          <a:xfrm flipH="1" rot="10800000">
            <a:off x="4802685" y="4145105"/>
            <a:ext cx="845100" cy="10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566" name="Google Shape;566;p25"/>
          <p:cNvCxnSpPr/>
          <p:nvPr/>
        </p:nvCxnSpPr>
        <p:spPr>
          <a:xfrm>
            <a:off x="6534071" y="4164668"/>
            <a:ext cx="639404"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67" name="Google Shape;567;p25"/>
          <p:cNvSpPr txBox="1"/>
          <p:nvPr/>
        </p:nvSpPr>
        <p:spPr>
          <a:xfrm>
            <a:off x="7186608" y="4021763"/>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cxnSp>
        <p:nvCxnSpPr>
          <p:cNvPr id="568" name="Google Shape;568;p25"/>
          <p:cNvCxnSpPr>
            <a:stCxn id="559" idx="3"/>
            <a:endCxn id="561" idx="1"/>
          </p:cNvCxnSpPr>
          <p:nvPr/>
        </p:nvCxnSpPr>
        <p:spPr>
          <a:xfrm>
            <a:off x="2605115" y="4125832"/>
            <a:ext cx="1306800" cy="19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569" name="Google Shape;569;p25"/>
          <p:cNvSpPr txBox="1"/>
          <p:nvPr/>
        </p:nvSpPr>
        <p:spPr>
          <a:xfrm>
            <a:off x="1818135" y="3602874"/>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570" name="Google Shape;570;p25"/>
          <p:cNvSpPr txBox="1"/>
          <p:nvPr/>
        </p:nvSpPr>
        <p:spPr>
          <a:xfrm>
            <a:off x="3000419" y="2257533"/>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71" name="Google Shape;571;p25"/>
          <p:cNvSpPr txBox="1"/>
          <p:nvPr/>
        </p:nvSpPr>
        <p:spPr>
          <a:xfrm>
            <a:off x="1549109" y="3627555"/>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grpSp>
        <p:nvGrpSpPr>
          <p:cNvPr id="576" name="Google Shape;576;p26"/>
          <p:cNvGrpSpPr/>
          <p:nvPr/>
        </p:nvGrpSpPr>
        <p:grpSpPr>
          <a:xfrm>
            <a:off x="8205422" y="618531"/>
            <a:ext cx="542905" cy="513995"/>
            <a:chOff x="5771847" y="1409894"/>
            <a:chExt cx="542905" cy="513995"/>
          </a:xfrm>
        </p:grpSpPr>
        <p:sp>
          <p:nvSpPr>
            <p:cNvPr id="577" name="Google Shape;577;p2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p26"/>
            <p:cNvGrpSpPr/>
            <p:nvPr/>
          </p:nvGrpSpPr>
          <p:grpSpPr>
            <a:xfrm>
              <a:off x="5777130" y="1409894"/>
              <a:ext cx="537622" cy="489019"/>
              <a:chOff x="5296797" y="3494398"/>
              <a:chExt cx="347841" cy="316374"/>
            </a:xfrm>
          </p:grpSpPr>
          <p:sp>
            <p:nvSpPr>
              <p:cNvPr id="579" name="Google Shape;579;p2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83" name="Google Shape;583;p26"/>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6"/>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5" name="Google Shape;585;p26"/>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586" name="Google Shape;586;p26"/>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Thêm phần tử vào danh sách</a:t>
            </a:r>
            <a:endParaRPr/>
          </a:p>
        </p:txBody>
      </p:sp>
      <p:sp>
        <p:nvSpPr>
          <p:cNvPr id="587" name="Google Shape;587;p26"/>
          <p:cNvSpPr txBox="1"/>
          <p:nvPr/>
        </p:nvSpPr>
        <p:spPr>
          <a:xfrm>
            <a:off x="1924727" y="932471"/>
            <a:ext cx="24058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Thêm vào đầu</a:t>
            </a:r>
            <a:endParaRPr/>
          </a:p>
        </p:txBody>
      </p:sp>
      <p:sp>
        <p:nvSpPr>
          <p:cNvPr id="588" name="Google Shape;588;p26"/>
          <p:cNvSpPr txBox="1"/>
          <p:nvPr/>
        </p:nvSpPr>
        <p:spPr>
          <a:xfrm>
            <a:off x="609600" y="1497167"/>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3. Cài đặt thuật toán: </a:t>
            </a:r>
            <a:endParaRPr b="0" i="0" sz="2000" u="none" cap="none" strike="noStrike">
              <a:solidFill>
                <a:srgbClr val="14338F"/>
              </a:solidFill>
              <a:latin typeface="Arial"/>
              <a:ea typeface="Arial"/>
              <a:cs typeface="Arial"/>
              <a:sym typeface="Arial"/>
            </a:endParaRPr>
          </a:p>
        </p:txBody>
      </p:sp>
      <p:sp>
        <p:nvSpPr>
          <p:cNvPr id="589" name="Google Shape;589;p26"/>
          <p:cNvSpPr txBox="1"/>
          <p:nvPr/>
        </p:nvSpPr>
        <p:spPr>
          <a:xfrm>
            <a:off x="1752600" y="2029691"/>
            <a:ext cx="579120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void AddHead(</a:t>
            </a:r>
            <a:r>
              <a:rPr b="0" i="0" lang="en-US" sz="1800" u="none" cap="none" strike="noStrike">
                <a:solidFill>
                  <a:srgbClr val="0D225F"/>
                </a:solidFill>
                <a:latin typeface="Arial"/>
                <a:ea typeface="Arial"/>
                <a:cs typeface="Arial"/>
                <a:sym typeface="Arial"/>
              </a:rPr>
              <a:t>LIST</a:t>
            </a:r>
            <a:r>
              <a:rPr b="0" i="0" lang="en-US" sz="1800" u="none" cap="none" strike="noStrike">
                <a:solidFill>
                  <a:srgbClr val="071339"/>
                </a:solidFill>
                <a:latin typeface="Arial"/>
                <a:ea typeface="Arial"/>
                <a:cs typeface="Arial"/>
                <a:sym typeface="Arial"/>
              </a:rPr>
              <a:t>t&amp; l, NODE* node)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if (l.head == NULL)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l.head = node;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l.tail = node;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else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node-&gt;next = l.head;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l.head = node;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a:t>
            </a:r>
            <a:endParaRPr b="0" i="0" sz="1800" u="none" cap="none" strike="noStrike">
              <a:solidFill>
                <a:srgbClr val="071339"/>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grpSp>
        <p:nvGrpSpPr>
          <p:cNvPr id="594" name="Google Shape;594;p27"/>
          <p:cNvGrpSpPr/>
          <p:nvPr/>
        </p:nvGrpSpPr>
        <p:grpSpPr>
          <a:xfrm>
            <a:off x="8205422" y="618531"/>
            <a:ext cx="542905" cy="513995"/>
            <a:chOff x="5771847" y="1409894"/>
            <a:chExt cx="542905" cy="513995"/>
          </a:xfrm>
        </p:grpSpPr>
        <p:sp>
          <p:nvSpPr>
            <p:cNvPr id="595" name="Google Shape;595;p2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6" name="Google Shape;596;p27"/>
            <p:cNvGrpSpPr/>
            <p:nvPr/>
          </p:nvGrpSpPr>
          <p:grpSpPr>
            <a:xfrm>
              <a:off x="5777130" y="1409894"/>
              <a:ext cx="537622" cy="489019"/>
              <a:chOff x="5296797" y="3494398"/>
              <a:chExt cx="347841" cy="316374"/>
            </a:xfrm>
          </p:grpSpPr>
          <p:sp>
            <p:nvSpPr>
              <p:cNvPr id="597" name="Google Shape;597;p2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01" name="Google Shape;601;p27"/>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7"/>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3" name="Google Shape;603;p27"/>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604" name="Google Shape;604;p27"/>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Thêm phần tử vào danh sách</a:t>
            </a:r>
            <a:endParaRPr/>
          </a:p>
        </p:txBody>
      </p:sp>
      <p:sp>
        <p:nvSpPr>
          <p:cNvPr id="605" name="Google Shape;605;p27"/>
          <p:cNvSpPr txBox="1"/>
          <p:nvPr/>
        </p:nvSpPr>
        <p:spPr>
          <a:xfrm>
            <a:off x="1786666" y="887657"/>
            <a:ext cx="240589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Thêm vào cuối</a:t>
            </a:r>
            <a:endParaRPr/>
          </a:p>
          <a:p>
            <a:pPr indent="0" lvl="0" marL="0" marR="0" rtl="0" algn="l">
              <a:lnSpc>
                <a:spcPct val="100000"/>
              </a:lnSpc>
              <a:spcBef>
                <a:spcPts val="0"/>
              </a:spcBef>
              <a:spcAft>
                <a:spcPts val="0"/>
              </a:spcAft>
              <a:buNone/>
            </a:pPr>
            <a:r>
              <a:t/>
            </a:r>
            <a:endParaRPr b="1" i="0" sz="2400" u="none" cap="none" strike="noStrike">
              <a:solidFill>
                <a:srgbClr val="14338F"/>
              </a:solidFill>
              <a:latin typeface="Arial"/>
              <a:ea typeface="Arial"/>
              <a:cs typeface="Arial"/>
              <a:sym typeface="Arial"/>
            </a:endParaRPr>
          </a:p>
        </p:txBody>
      </p:sp>
      <p:sp>
        <p:nvSpPr>
          <p:cNvPr id="606" name="Google Shape;606;p27"/>
          <p:cNvSpPr txBox="1"/>
          <p:nvPr/>
        </p:nvSpPr>
        <p:spPr>
          <a:xfrm>
            <a:off x="609599" y="1497167"/>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1.Ý tưởng:</a:t>
            </a:r>
            <a:endParaRPr b="0" i="0" sz="2000" u="none" cap="none" strike="noStrike">
              <a:solidFill>
                <a:srgbClr val="14338F"/>
              </a:solidFill>
              <a:latin typeface="Arial"/>
              <a:ea typeface="Arial"/>
              <a:cs typeface="Arial"/>
              <a:sym typeface="Arial"/>
            </a:endParaRPr>
          </a:p>
        </p:txBody>
      </p:sp>
      <p:sp>
        <p:nvSpPr>
          <p:cNvPr id="607" name="Google Shape;607;p27"/>
          <p:cNvSpPr txBox="1"/>
          <p:nvPr/>
        </p:nvSpPr>
        <p:spPr>
          <a:xfrm>
            <a:off x="776861" y="2114550"/>
            <a:ext cx="73914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Đầu tiên ta kiểm tra xem danh sách rỗng hay không, rỗng thì gán head và tail đều bằng node mới. Nếu không rỗng, ta thực hiện trỏ tail-&gt;next vào node mới, sau đó gán lại tail bằng node mới.</a:t>
            </a:r>
            <a:endParaRPr b="0" i="0" sz="1800" u="none" cap="none" strike="noStrike">
              <a:solidFill>
                <a:srgbClr val="07133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pSp>
        <p:nvGrpSpPr>
          <p:cNvPr id="612" name="Google Shape;612;p28"/>
          <p:cNvGrpSpPr/>
          <p:nvPr/>
        </p:nvGrpSpPr>
        <p:grpSpPr>
          <a:xfrm>
            <a:off x="8205422" y="618531"/>
            <a:ext cx="542905" cy="513995"/>
            <a:chOff x="5771847" y="1409894"/>
            <a:chExt cx="542905" cy="513995"/>
          </a:xfrm>
        </p:grpSpPr>
        <p:sp>
          <p:nvSpPr>
            <p:cNvPr id="613" name="Google Shape;613;p2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 name="Google Shape;614;p28"/>
            <p:cNvGrpSpPr/>
            <p:nvPr/>
          </p:nvGrpSpPr>
          <p:grpSpPr>
            <a:xfrm>
              <a:off x="5777130" y="1409894"/>
              <a:ext cx="537622" cy="489019"/>
              <a:chOff x="5296797" y="3494398"/>
              <a:chExt cx="347841" cy="316374"/>
            </a:xfrm>
          </p:grpSpPr>
          <p:sp>
            <p:nvSpPr>
              <p:cNvPr id="615" name="Google Shape;615;p2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19" name="Google Shape;619;p28"/>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8"/>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1" name="Google Shape;621;p28"/>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622" name="Google Shape;622;p28"/>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Thêm phần tử vào danh sách</a:t>
            </a:r>
            <a:endParaRPr/>
          </a:p>
        </p:txBody>
      </p:sp>
      <p:sp>
        <p:nvSpPr>
          <p:cNvPr id="623" name="Google Shape;623;p28"/>
          <p:cNvSpPr txBox="1"/>
          <p:nvPr/>
        </p:nvSpPr>
        <p:spPr>
          <a:xfrm>
            <a:off x="1924727" y="932471"/>
            <a:ext cx="24058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Thêm vào cuối</a:t>
            </a:r>
            <a:endParaRPr b="1" i="0" sz="2400" u="none" cap="none" strike="noStrike">
              <a:solidFill>
                <a:srgbClr val="14338F"/>
              </a:solidFill>
              <a:latin typeface="Arial"/>
              <a:ea typeface="Arial"/>
              <a:cs typeface="Arial"/>
              <a:sym typeface="Arial"/>
            </a:endParaRPr>
          </a:p>
        </p:txBody>
      </p:sp>
      <p:sp>
        <p:nvSpPr>
          <p:cNvPr id="624" name="Google Shape;624;p28"/>
          <p:cNvSpPr txBox="1"/>
          <p:nvPr/>
        </p:nvSpPr>
        <p:spPr>
          <a:xfrm>
            <a:off x="381000" y="1381547"/>
            <a:ext cx="8458200" cy="552124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71339"/>
                </a:solidFill>
                <a:latin typeface="Arial"/>
                <a:ea typeface="Arial"/>
                <a:cs typeface="Arial"/>
                <a:sym typeface="Arial"/>
              </a:rPr>
              <a:t>2. Các bước thực hiện:</a:t>
            </a:r>
            <a:endParaRPr/>
          </a:p>
          <a:p>
            <a:pPr indent="-342900" lvl="0" marL="342900" marR="0" rtl="0" algn="l">
              <a:lnSpc>
                <a:spcPct val="150000"/>
              </a:lnSpc>
              <a:spcBef>
                <a:spcPts val="36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Tạo và cấp phát bộ nhớ cho 1 nút mới.</a:t>
            </a:r>
            <a:endParaRPr/>
          </a:p>
          <a:p>
            <a:pPr indent="-342900" lvl="0" marL="342900" marR="0" rtl="0" algn="l">
              <a:lnSpc>
                <a:spcPct val="150000"/>
              </a:lnSpc>
              <a:spcBef>
                <a:spcPts val="36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Nếu DSLK rỗng thì gán phần tử đầu và cuối của DSLK bằng nút mới tạo.</a:t>
            </a:r>
            <a:endParaRPr/>
          </a:p>
          <a:p>
            <a:pPr indent="-342900" lvl="0" marL="342900" marR="0" rtl="0" algn="l">
              <a:lnSpc>
                <a:spcPct val="150000"/>
              </a:lnSpc>
              <a:spcBef>
                <a:spcPts val="36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Nếu DSLK khác rỗng:</a:t>
            </a:r>
            <a:endParaRPr/>
          </a:p>
          <a:p>
            <a:pPr indent="-342900" lvl="0" marL="744538" marR="0" rtl="0" algn="l">
              <a:lnSpc>
                <a:spcPct val="150000"/>
              </a:lnSpc>
              <a:spcBef>
                <a:spcPts val="360"/>
              </a:spcBef>
              <a:spcAft>
                <a:spcPts val="0"/>
              </a:spcAft>
              <a:buClr>
                <a:srgbClr val="7F7F7F"/>
              </a:buClr>
              <a:buSzPts val="1800"/>
              <a:buFont typeface="Arial"/>
              <a:buChar char="•"/>
            </a:pPr>
            <a:r>
              <a:rPr b="0" i="0" lang="en-US" sz="1800" u="none" cap="none" strike="noStrike">
                <a:solidFill>
                  <a:srgbClr val="071339"/>
                </a:solidFill>
                <a:latin typeface="Arial"/>
                <a:ea typeface="Arial"/>
                <a:cs typeface="Arial"/>
                <a:sym typeface="Arial"/>
              </a:rPr>
              <a:t> Cho con trỏ của phần tử cuối của DSLK trỏ đến nút mới tạo.</a:t>
            </a:r>
            <a:endParaRPr/>
          </a:p>
          <a:p>
            <a:pPr indent="-342900" lvl="0" marL="744538" marR="0" rtl="0" algn="l">
              <a:lnSpc>
                <a:spcPct val="150000"/>
              </a:lnSpc>
              <a:spcBef>
                <a:spcPts val="360"/>
              </a:spcBef>
              <a:spcAft>
                <a:spcPts val="0"/>
              </a:spcAft>
              <a:buClr>
                <a:srgbClr val="7F7F7F"/>
              </a:buClr>
              <a:buSzPts val="1800"/>
              <a:buFont typeface="Arial"/>
              <a:buChar char="•"/>
            </a:pPr>
            <a:r>
              <a:rPr b="0" i="0" lang="en-US" sz="1800" u="none" cap="none" strike="noStrike">
                <a:solidFill>
                  <a:srgbClr val="071339"/>
                </a:solidFill>
                <a:latin typeface="Arial"/>
                <a:ea typeface="Arial"/>
                <a:cs typeface="Arial"/>
                <a:sym typeface="Arial"/>
              </a:rPr>
              <a:t> Cập nhật lại phần tử cuối là nút mới tạo .</a:t>
            </a:r>
            <a:endParaRPr b="0" i="0" sz="1800" u="none" cap="none" strike="noStrike">
              <a:solidFill>
                <a:srgbClr val="07133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29"/>
          <p:cNvPicPr preferRelativeResize="0"/>
          <p:nvPr/>
        </p:nvPicPr>
        <p:blipFill rotWithShape="1">
          <a:blip r:embed="rId3">
            <a:alphaModFix/>
          </a:blip>
          <a:srcRect b="0" l="0" r="0" t="0"/>
          <a:stretch/>
        </p:blipFill>
        <p:spPr>
          <a:xfrm>
            <a:off x="-533400" y="-552450"/>
            <a:ext cx="2617966" cy="2440734"/>
          </a:xfrm>
          <a:prstGeom prst="rect">
            <a:avLst/>
          </a:prstGeom>
          <a:noFill/>
          <a:ln>
            <a:noFill/>
          </a:ln>
        </p:spPr>
      </p:pic>
      <p:sp>
        <p:nvSpPr>
          <p:cNvPr id="630" name="Google Shape;630;p29"/>
          <p:cNvSpPr/>
          <p:nvPr/>
        </p:nvSpPr>
        <p:spPr>
          <a:xfrm>
            <a:off x="5562736" y="1284722"/>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31" name="Google Shape;631;p29"/>
          <p:cNvCxnSpPr/>
          <p:nvPr/>
        </p:nvCxnSpPr>
        <p:spPr>
          <a:xfrm>
            <a:off x="6019425" y="1284722"/>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632" name="Google Shape;632;p29"/>
          <p:cNvSpPr/>
          <p:nvPr/>
        </p:nvSpPr>
        <p:spPr>
          <a:xfrm>
            <a:off x="1874773" y="858914"/>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33" name="Google Shape;633;p29"/>
          <p:cNvCxnSpPr/>
          <p:nvPr/>
        </p:nvCxnSpPr>
        <p:spPr>
          <a:xfrm>
            <a:off x="2384570" y="841594"/>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634" name="Google Shape;634;p29"/>
          <p:cNvSpPr/>
          <p:nvPr/>
        </p:nvSpPr>
        <p:spPr>
          <a:xfrm>
            <a:off x="3610781" y="858914"/>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35" name="Google Shape;635;p29"/>
          <p:cNvCxnSpPr/>
          <p:nvPr/>
        </p:nvCxnSpPr>
        <p:spPr>
          <a:xfrm>
            <a:off x="4120578" y="84679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636" name="Google Shape;636;p29"/>
          <p:cNvCxnSpPr>
            <a:endCxn id="634" idx="1"/>
          </p:cNvCxnSpPr>
          <p:nvPr/>
        </p:nvCxnSpPr>
        <p:spPr>
          <a:xfrm flipH="1" rot="10800000">
            <a:off x="2765681" y="1060669"/>
            <a:ext cx="845100" cy="10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637" name="Google Shape;637;p29"/>
          <p:cNvSpPr/>
          <p:nvPr/>
        </p:nvSpPr>
        <p:spPr>
          <a:xfrm>
            <a:off x="5562736" y="2205494"/>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38" name="Google Shape;638;p29"/>
          <p:cNvCxnSpPr/>
          <p:nvPr/>
        </p:nvCxnSpPr>
        <p:spPr>
          <a:xfrm>
            <a:off x="6041236" y="2200304"/>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639" name="Google Shape;639;p29"/>
          <p:cNvSpPr/>
          <p:nvPr/>
        </p:nvSpPr>
        <p:spPr>
          <a:xfrm>
            <a:off x="1874773" y="2200304"/>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40" name="Google Shape;640;p29"/>
          <p:cNvCxnSpPr/>
          <p:nvPr/>
        </p:nvCxnSpPr>
        <p:spPr>
          <a:xfrm>
            <a:off x="2384570" y="2182984"/>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641" name="Google Shape;641;p29"/>
          <p:cNvSpPr/>
          <p:nvPr/>
        </p:nvSpPr>
        <p:spPr>
          <a:xfrm>
            <a:off x="3610781" y="2200304"/>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42" name="Google Shape;642;p29"/>
          <p:cNvCxnSpPr/>
          <p:nvPr/>
        </p:nvCxnSpPr>
        <p:spPr>
          <a:xfrm>
            <a:off x="4120578" y="218818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643" name="Google Shape;643;p29"/>
          <p:cNvCxnSpPr>
            <a:endCxn id="641" idx="1"/>
          </p:cNvCxnSpPr>
          <p:nvPr/>
        </p:nvCxnSpPr>
        <p:spPr>
          <a:xfrm flipH="1" rot="10800000">
            <a:off x="2765681" y="2402059"/>
            <a:ext cx="845100" cy="10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644" name="Google Shape;644;p29"/>
          <p:cNvSpPr/>
          <p:nvPr/>
        </p:nvSpPr>
        <p:spPr>
          <a:xfrm>
            <a:off x="5584547" y="3822071"/>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45" name="Google Shape;645;p29"/>
          <p:cNvCxnSpPr/>
          <p:nvPr/>
        </p:nvCxnSpPr>
        <p:spPr>
          <a:xfrm>
            <a:off x="6041236" y="3822071"/>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646" name="Google Shape;646;p29"/>
          <p:cNvSpPr/>
          <p:nvPr/>
        </p:nvSpPr>
        <p:spPr>
          <a:xfrm>
            <a:off x="1874773" y="3800504"/>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47" name="Google Shape;647;p29"/>
          <p:cNvCxnSpPr/>
          <p:nvPr/>
        </p:nvCxnSpPr>
        <p:spPr>
          <a:xfrm>
            <a:off x="2384570" y="3783184"/>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648" name="Google Shape;648;p29"/>
          <p:cNvSpPr/>
          <p:nvPr/>
        </p:nvSpPr>
        <p:spPr>
          <a:xfrm>
            <a:off x="3610781" y="3800504"/>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49" name="Google Shape;649;p29"/>
          <p:cNvCxnSpPr/>
          <p:nvPr/>
        </p:nvCxnSpPr>
        <p:spPr>
          <a:xfrm>
            <a:off x="4120578" y="378838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650" name="Google Shape;650;p29"/>
          <p:cNvCxnSpPr>
            <a:endCxn id="648" idx="1"/>
          </p:cNvCxnSpPr>
          <p:nvPr/>
        </p:nvCxnSpPr>
        <p:spPr>
          <a:xfrm flipH="1" rot="10800000">
            <a:off x="2765681" y="4002259"/>
            <a:ext cx="845100" cy="102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651" name="Google Shape;651;p29"/>
          <p:cNvSpPr txBox="1"/>
          <p:nvPr/>
        </p:nvSpPr>
        <p:spPr>
          <a:xfrm>
            <a:off x="5091634" y="2024116"/>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52" name="Google Shape;652;p29"/>
          <p:cNvSpPr txBox="1"/>
          <p:nvPr/>
        </p:nvSpPr>
        <p:spPr>
          <a:xfrm>
            <a:off x="5215178" y="3480603"/>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53" name="Google Shape;653;p29"/>
          <p:cNvSpPr txBox="1"/>
          <p:nvPr/>
        </p:nvSpPr>
        <p:spPr>
          <a:xfrm>
            <a:off x="1867846" y="551137"/>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654" name="Google Shape;654;p29"/>
          <p:cNvSpPr txBox="1"/>
          <p:nvPr/>
        </p:nvSpPr>
        <p:spPr>
          <a:xfrm>
            <a:off x="1874773" y="1870229"/>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655" name="Google Shape;655;p29"/>
          <p:cNvSpPr txBox="1"/>
          <p:nvPr/>
        </p:nvSpPr>
        <p:spPr>
          <a:xfrm>
            <a:off x="1874773" y="3485150"/>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656" name="Google Shape;656;p29"/>
          <p:cNvSpPr txBox="1"/>
          <p:nvPr/>
        </p:nvSpPr>
        <p:spPr>
          <a:xfrm>
            <a:off x="4095554" y="543560"/>
            <a:ext cx="473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a:t>
            </a:r>
            <a:endParaRPr b="0" i="0" sz="1400" u="none" cap="none" strike="noStrike">
              <a:solidFill>
                <a:srgbClr val="000000"/>
              </a:solidFill>
              <a:latin typeface="Arial"/>
              <a:ea typeface="Arial"/>
              <a:cs typeface="Arial"/>
              <a:sym typeface="Arial"/>
            </a:endParaRPr>
          </a:p>
        </p:txBody>
      </p:sp>
      <p:sp>
        <p:nvSpPr>
          <p:cNvPr id="657" name="Google Shape;657;p29"/>
          <p:cNvSpPr txBox="1"/>
          <p:nvPr/>
        </p:nvSpPr>
        <p:spPr>
          <a:xfrm>
            <a:off x="4120578" y="1870228"/>
            <a:ext cx="473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a:t>
            </a:r>
            <a:endParaRPr b="0" i="0" sz="1400" u="none" cap="none" strike="noStrike">
              <a:solidFill>
                <a:srgbClr val="000000"/>
              </a:solidFill>
              <a:latin typeface="Arial"/>
              <a:ea typeface="Arial"/>
              <a:cs typeface="Arial"/>
              <a:sym typeface="Arial"/>
            </a:endParaRPr>
          </a:p>
        </p:txBody>
      </p:sp>
      <p:sp>
        <p:nvSpPr>
          <p:cNvPr id="658" name="Google Shape;658;p29"/>
          <p:cNvSpPr txBox="1"/>
          <p:nvPr/>
        </p:nvSpPr>
        <p:spPr>
          <a:xfrm>
            <a:off x="5956810" y="3492727"/>
            <a:ext cx="473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a:t>
            </a:r>
            <a:endParaRPr b="0" i="0" sz="1400" u="none" cap="none" strike="noStrike">
              <a:solidFill>
                <a:srgbClr val="000000"/>
              </a:solidFill>
              <a:latin typeface="Arial"/>
              <a:ea typeface="Arial"/>
              <a:cs typeface="Arial"/>
              <a:sym typeface="Arial"/>
            </a:endParaRPr>
          </a:p>
        </p:txBody>
      </p:sp>
      <p:cxnSp>
        <p:nvCxnSpPr>
          <p:cNvPr id="659" name="Google Shape;659;p29"/>
          <p:cNvCxnSpPr>
            <a:endCxn id="637" idx="1"/>
          </p:cNvCxnSpPr>
          <p:nvPr/>
        </p:nvCxnSpPr>
        <p:spPr>
          <a:xfrm>
            <a:off x="4512136" y="2384594"/>
            <a:ext cx="1050600" cy="11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60" name="Google Shape;660;p29"/>
          <p:cNvCxnSpPr/>
          <p:nvPr/>
        </p:nvCxnSpPr>
        <p:spPr>
          <a:xfrm flipH="1" rot="10800000">
            <a:off x="4511992" y="1066051"/>
            <a:ext cx="845212" cy="10312"/>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61" name="Google Shape;661;p29"/>
          <p:cNvCxnSpPr/>
          <p:nvPr/>
        </p:nvCxnSpPr>
        <p:spPr>
          <a:xfrm flipH="1" rot="10800000">
            <a:off x="6349716" y="1463739"/>
            <a:ext cx="845212" cy="10312"/>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62" name="Google Shape;662;p29"/>
          <p:cNvCxnSpPr/>
          <p:nvPr/>
        </p:nvCxnSpPr>
        <p:spPr>
          <a:xfrm>
            <a:off x="4533803" y="4002259"/>
            <a:ext cx="1050744" cy="11255"/>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663" name="Google Shape;663;p29"/>
          <p:cNvCxnSpPr/>
          <p:nvPr/>
        </p:nvCxnSpPr>
        <p:spPr>
          <a:xfrm flipH="1" rot="10800000">
            <a:off x="6395574" y="4012571"/>
            <a:ext cx="845212" cy="10312"/>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664" name="Google Shape;664;p29"/>
          <p:cNvSpPr txBox="1"/>
          <p:nvPr/>
        </p:nvSpPr>
        <p:spPr>
          <a:xfrm>
            <a:off x="5452591" y="885411"/>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665" name="Google Shape;665;p29"/>
          <p:cNvSpPr txBox="1"/>
          <p:nvPr/>
        </p:nvSpPr>
        <p:spPr>
          <a:xfrm>
            <a:off x="7317728" y="1321333"/>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666" name="Google Shape;666;p29"/>
          <p:cNvSpPr txBox="1"/>
          <p:nvPr/>
        </p:nvSpPr>
        <p:spPr>
          <a:xfrm>
            <a:off x="7295372" y="3878917"/>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cxnSp>
        <p:nvCxnSpPr>
          <p:cNvPr id="667" name="Google Shape;667;p29"/>
          <p:cNvCxnSpPr/>
          <p:nvPr/>
        </p:nvCxnSpPr>
        <p:spPr>
          <a:xfrm flipH="1" rot="10800000">
            <a:off x="6349716" y="2374427"/>
            <a:ext cx="845212" cy="10312"/>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668" name="Google Shape;668;p29"/>
          <p:cNvSpPr txBox="1"/>
          <p:nvPr/>
        </p:nvSpPr>
        <p:spPr>
          <a:xfrm>
            <a:off x="7240786" y="2258482"/>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5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500"/>
                                        <p:tgtEl>
                                          <p:spTgt spid="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
          <p:cNvSpPr/>
          <p:nvPr/>
        </p:nvSpPr>
        <p:spPr>
          <a:xfrm flipH="1">
            <a:off x="3399151" y="48308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
          <p:cNvSpPr/>
          <p:nvPr/>
        </p:nvSpPr>
        <p:spPr>
          <a:xfrm>
            <a:off x="4375638" y="44863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 name="Google Shape;172;p3"/>
          <p:cNvGrpSpPr/>
          <p:nvPr/>
        </p:nvGrpSpPr>
        <p:grpSpPr>
          <a:xfrm>
            <a:off x="8638170" y="1122087"/>
            <a:ext cx="416136" cy="393925"/>
            <a:chOff x="5771847" y="1409894"/>
            <a:chExt cx="542905" cy="513995"/>
          </a:xfrm>
        </p:grpSpPr>
        <p:sp>
          <p:nvSpPr>
            <p:cNvPr id="173" name="Google Shape;173;p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 name="Google Shape;174;p3"/>
            <p:cNvGrpSpPr/>
            <p:nvPr/>
          </p:nvGrpSpPr>
          <p:grpSpPr>
            <a:xfrm>
              <a:off x="5777130" y="1409894"/>
              <a:ext cx="537622" cy="489019"/>
              <a:chOff x="5296797" y="3494398"/>
              <a:chExt cx="347841" cy="316374"/>
            </a:xfrm>
          </p:grpSpPr>
          <p:sp>
            <p:nvSpPr>
              <p:cNvPr id="175" name="Google Shape;175;p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79" name="Google Shape;179;p3"/>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sp>
        <p:nvSpPr>
          <p:cNvPr id="180" name="Google Shape;180;p3"/>
          <p:cNvSpPr/>
          <p:nvPr/>
        </p:nvSpPr>
        <p:spPr>
          <a:xfrm>
            <a:off x="758981" y="1531752"/>
            <a:ext cx="8218892"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Một danh sách liên kết (Linked List) là một dãy các cấu trúc dữ liệu bao gồm một nhóm các nút (node) được kết nối với nhau thông qua các liên kết (link) tạo thành một chuỗi. Mỗi nút gồm dữ liệu ở nút đó và tham chiếu đến nút kế tiếp trong chuỗi</a:t>
            </a:r>
            <a:endParaRPr b="0" i="0" sz="1600" u="none" cap="none" strike="noStrike">
              <a:solidFill>
                <a:srgbClr val="000000"/>
              </a:solidFill>
              <a:latin typeface="Arial"/>
              <a:ea typeface="Arial"/>
              <a:cs typeface="Arial"/>
              <a:sym typeface="Arial"/>
            </a:endParaRPr>
          </a:p>
        </p:txBody>
      </p:sp>
      <p:sp>
        <p:nvSpPr>
          <p:cNvPr id="181" name="Google Shape;181;p3"/>
          <p:cNvSpPr/>
          <p:nvPr/>
        </p:nvSpPr>
        <p:spPr>
          <a:xfrm>
            <a:off x="819857" y="2838238"/>
            <a:ext cx="831642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Danh sách liên kết đơn(Single linked list): Chỉ có sự kết nối từ phần tử phía trước tới phần tử phía sau.</a:t>
            </a:r>
            <a:endParaRPr b="0" i="0" sz="1600" u="none" cap="none" strike="noStrike">
              <a:solidFill>
                <a:srgbClr val="000000"/>
              </a:solidFill>
              <a:latin typeface="Arial"/>
              <a:ea typeface="Arial"/>
              <a:cs typeface="Arial"/>
              <a:sym typeface="Arial"/>
            </a:endParaRPr>
          </a:p>
        </p:txBody>
      </p:sp>
      <p:pic>
        <p:nvPicPr>
          <p:cNvPr id="182" name="Google Shape;182;p3"/>
          <p:cNvPicPr preferRelativeResize="0"/>
          <p:nvPr/>
        </p:nvPicPr>
        <p:blipFill rotWithShape="1">
          <a:blip r:embed="rId4">
            <a:alphaModFix/>
          </a:blip>
          <a:srcRect b="0" l="0" r="0" t="0"/>
          <a:stretch/>
        </p:blipFill>
        <p:spPr>
          <a:xfrm>
            <a:off x="2082380" y="3395076"/>
            <a:ext cx="6606116" cy="1703410"/>
          </a:xfrm>
          <a:prstGeom prst="rect">
            <a:avLst/>
          </a:prstGeom>
          <a:noFill/>
          <a:ln>
            <a:noFill/>
          </a:ln>
        </p:spPr>
      </p:pic>
      <p:sp>
        <p:nvSpPr>
          <p:cNvPr id="183" name="Google Shape;183;p3"/>
          <p:cNvSpPr/>
          <p:nvPr/>
        </p:nvSpPr>
        <p:spPr>
          <a:xfrm>
            <a:off x="836224" y="2438427"/>
            <a:ext cx="31758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 Có 3 loại danh sách liên kết:</a:t>
            </a:r>
            <a:endParaRPr/>
          </a:p>
        </p:txBody>
      </p:sp>
      <p:sp>
        <p:nvSpPr>
          <p:cNvPr id="184" name="Google Shape;184;p3"/>
          <p:cNvSpPr/>
          <p:nvPr/>
        </p:nvSpPr>
        <p:spPr>
          <a:xfrm>
            <a:off x="856556" y="1198757"/>
            <a:ext cx="323197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1. Khái niệm danh sách liên kết</a:t>
            </a:r>
            <a:endParaRPr b="1" i="0" sz="1600" u="none" cap="none" strike="noStrike">
              <a:solidFill>
                <a:srgbClr val="000000"/>
              </a:solidFill>
              <a:latin typeface="Arial"/>
              <a:ea typeface="Arial"/>
              <a:cs typeface="Arial"/>
              <a:sym typeface="Arial"/>
            </a:endParaRPr>
          </a:p>
        </p:txBody>
      </p:sp>
      <p:sp>
        <p:nvSpPr>
          <p:cNvPr id="185" name="Google Shape;185;p3"/>
          <p:cNvSpPr txBox="1"/>
          <p:nvPr>
            <p:ph type="title"/>
          </p:nvPr>
        </p:nvSpPr>
        <p:spPr>
          <a:xfrm>
            <a:off x="1237751" y="506169"/>
            <a:ext cx="684210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Arial"/>
                <a:ea typeface="Arial"/>
                <a:cs typeface="Arial"/>
                <a:sym typeface="Arial"/>
              </a:rPr>
              <a:t>Tổng quan về danh sách liên kết</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30"/>
          <p:cNvGrpSpPr/>
          <p:nvPr/>
        </p:nvGrpSpPr>
        <p:grpSpPr>
          <a:xfrm>
            <a:off x="8205422" y="618531"/>
            <a:ext cx="542905" cy="513995"/>
            <a:chOff x="5771847" y="1409894"/>
            <a:chExt cx="542905" cy="513995"/>
          </a:xfrm>
        </p:grpSpPr>
        <p:sp>
          <p:nvSpPr>
            <p:cNvPr id="674" name="Google Shape;674;p3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5" name="Google Shape;675;p30"/>
            <p:cNvGrpSpPr/>
            <p:nvPr/>
          </p:nvGrpSpPr>
          <p:grpSpPr>
            <a:xfrm>
              <a:off x="5777130" y="1409894"/>
              <a:ext cx="537622" cy="489019"/>
              <a:chOff x="5296797" y="3494398"/>
              <a:chExt cx="347841" cy="316374"/>
            </a:xfrm>
          </p:grpSpPr>
          <p:sp>
            <p:nvSpPr>
              <p:cNvPr id="676" name="Google Shape;676;p3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80" name="Google Shape;680;p30"/>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0"/>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2" name="Google Shape;682;p30"/>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683" name="Google Shape;683;p30"/>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Thêm phần tử vào danh sách</a:t>
            </a:r>
            <a:endParaRPr/>
          </a:p>
        </p:txBody>
      </p:sp>
      <p:sp>
        <p:nvSpPr>
          <p:cNvPr id="684" name="Google Shape;684;p30"/>
          <p:cNvSpPr txBox="1"/>
          <p:nvPr/>
        </p:nvSpPr>
        <p:spPr>
          <a:xfrm>
            <a:off x="609600" y="1497167"/>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3. Cài đặt thuật toán: </a:t>
            </a:r>
            <a:endParaRPr b="0" i="0" sz="2000" u="none" cap="none" strike="noStrike">
              <a:solidFill>
                <a:srgbClr val="14338F"/>
              </a:solidFill>
              <a:latin typeface="Arial"/>
              <a:ea typeface="Arial"/>
              <a:cs typeface="Arial"/>
              <a:sym typeface="Arial"/>
            </a:endParaRPr>
          </a:p>
        </p:txBody>
      </p:sp>
      <p:sp>
        <p:nvSpPr>
          <p:cNvPr id="685" name="Google Shape;685;p30"/>
          <p:cNvSpPr txBox="1"/>
          <p:nvPr/>
        </p:nvSpPr>
        <p:spPr>
          <a:xfrm>
            <a:off x="1371601" y="2190750"/>
            <a:ext cx="579120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void AddTail(</a:t>
            </a:r>
            <a:r>
              <a:rPr b="0" i="0" lang="en-US" sz="1800" u="none" cap="none" strike="noStrike">
                <a:solidFill>
                  <a:srgbClr val="0D225F"/>
                </a:solidFill>
                <a:latin typeface="Arial"/>
                <a:ea typeface="Arial"/>
                <a:cs typeface="Arial"/>
                <a:sym typeface="Arial"/>
              </a:rPr>
              <a:t>LIST</a:t>
            </a:r>
            <a:r>
              <a:rPr b="0" i="0" lang="en-US" sz="1800" u="none" cap="none" strike="noStrike">
                <a:solidFill>
                  <a:srgbClr val="071339"/>
                </a:solidFill>
                <a:latin typeface="Arial"/>
                <a:ea typeface="Arial"/>
                <a:cs typeface="Arial"/>
                <a:sym typeface="Arial"/>
              </a:rPr>
              <a:t>t&amp; l, NODE* node)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if (l.head == NULL)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l.head = node;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l.tail = node;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else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l.tail-&gt;next = node;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l.tail = node;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a:t>
            </a:r>
            <a:endParaRPr b="0" i="0" sz="1800" u="none" cap="none" strike="noStrike">
              <a:solidFill>
                <a:srgbClr val="071339"/>
              </a:solidFill>
              <a:latin typeface="Arial"/>
              <a:ea typeface="Arial"/>
              <a:cs typeface="Arial"/>
              <a:sym typeface="Arial"/>
            </a:endParaRPr>
          </a:p>
        </p:txBody>
      </p:sp>
      <p:sp>
        <p:nvSpPr>
          <p:cNvPr id="686" name="Google Shape;686;p30"/>
          <p:cNvSpPr txBox="1"/>
          <p:nvPr/>
        </p:nvSpPr>
        <p:spPr>
          <a:xfrm>
            <a:off x="1924727" y="932471"/>
            <a:ext cx="24058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Thêm vào cuối</a:t>
            </a:r>
            <a:endParaRPr b="1" i="0" sz="2400" u="none" cap="none" strike="noStrike">
              <a:solidFill>
                <a:srgbClr val="14338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pSp>
        <p:nvGrpSpPr>
          <p:cNvPr id="691" name="Google Shape;691;p31"/>
          <p:cNvGrpSpPr/>
          <p:nvPr/>
        </p:nvGrpSpPr>
        <p:grpSpPr>
          <a:xfrm>
            <a:off x="8205422" y="618531"/>
            <a:ext cx="542905" cy="513995"/>
            <a:chOff x="5771847" y="1409894"/>
            <a:chExt cx="542905" cy="513995"/>
          </a:xfrm>
        </p:grpSpPr>
        <p:sp>
          <p:nvSpPr>
            <p:cNvPr id="692" name="Google Shape;692;p3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3" name="Google Shape;693;p31"/>
            <p:cNvGrpSpPr/>
            <p:nvPr/>
          </p:nvGrpSpPr>
          <p:grpSpPr>
            <a:xfrm>
              <a:off x="5777130" y="1409894"/>
              <a:ext cx="537622" cy="489019"/>
              <a:chOff x="5296797" y="3494398"/>
              <a:chExt cx="347841" cy="316374"/>
            </a:xfrm>
          </p:grpSpPr>
          <p:sp>
            <p:nvSpPr>
              <p:cNvPr id="694" name="Google Shape;694;p3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98" name="Google Shape;698;p31"/>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1"/>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0" name="Google Shape;700;p31"/>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701" name="Google Shape;701;p31"/>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Thêm phần tử vào danh sách</a:t>
            </a:r>
            <a:endParaRPr/>
          </a:p>
        </p:txBody>
      </p:sp>
      <p:sp>
        <p:nvSpPr>
          <p:cNvPr id="702" name="Google Shape;702;p31"/>
          <p:cNvSpPr txBox="1"/>
          <p:nvPr/>
        </p:nvSpPr>
        <p:spPr>
          <a:xfrm>
            <a:off x="1924727" y="932471"/>
            <a:ext cx="478087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Thêm node p vào sau node q</a:t>
            </a:r>
            <a:endParaRPr b="1" i="0" sz="2400" u="none" cap="none" strike="noStrike">
              <a:solidFill>
                <a:srgbClr val="14338F"/>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400" u="none" cap="none" strike="noStrike">
              <a:solidFill>
                <a:srgbClr val="14338F"/>
              </a:solidFill>
              <a:latin typeface="Arial"/>
              <a:ea typeface="Arial"/>
              <a:cs typeface="Arial"/>
              <a:sym typeface="Arial"/>
            </a:endParaRPr>
          </a:p>
        </p:txBody>
      </p:sp>
      <p:sp>
        <p:nvSpPr>
          <p:cNvPr id="703" name="Google Shape;703;p31"/>
          <p:cNvSpPr txBox="1"/>
          <p:nvPr/>
        </p:nvSpPr>
        <p:spPr>
          <a:xfrm>
            <a:off x="609599" y="1516317"/>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1.Ý tưởng:</a:t>
            </a:r>
            <a:endParaRPr b="0" i="0" sz="2000" u="none" cap="none" strike="noStrike">
              <a:solidFill>
                <a:srgbClr val="14338F"/>
              </a:solidFill>
              <a:latin typeface="Arial"/>
              <a:ea typeface="Arial"/>
              <a:cs typeface="Arial"/>
              <a:sym typeface="Arial"/>
            </a:endParaRPr>
          </a:p>
        </p:txBody>
      </p:sp>
      <p:sp>
        <p:nvSpPr>
          <p:cNvPr id="704" name="Google Shape;704;p31"/>
          <p:cNvSpPr txBox="1"/>
          <p:nvPr/>
        </p:nvSpPr>
        <p:spPr>
          <a:xfrm>
            <a:off x="980763" y="1932013"/>
            <a:ext cx="739140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071339"/>
                </a:solidFill>
                <a:latin typeface="Arial"/>
                <a:ea typeface="Arial"/>
                <a:cs typeface="Arial"/>
                <a:sym typeface="Arial"/>
              </a:rPr>
              <a:t>Đầu tiên ta cần kiểm tra xem node q có NULL hay không, nếu node q là NULL tức là danh sách rỗng, vậy thì ta sẽ thêm vào đầu danh sách. Nếu node q không NULL, tức là tồn tại trong danh sách, ta thực hiện trỏ p-&gt;next = q-&gt;next, sau đó q-&gt;next = p. Tiếp theo chúng ta kiểm tra xem node q trước đó có phải là node cuối hay không, nếu node q là node cuối thì thêm p vào, p sẽ thành node cuối nên ta gán lại tail = 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grpSp>
        <p:nvGrpSpPr>
          <p:cNvPr id="709" name="Google Shape;709;p32"/>
          <p:cNvGrpSpPr/>
          <p:nvPr/>
        </p:nvGrpSpPr>
        <p:grpSpPr>
          <a:xfrm>
            <a:off x="8205422" y="618531"/>
            <a:ext cx="542905" cy="513995"/>
            <a:chOff x="5771847" y="1409894"/>
            <a:chExt cx="542905" cy="513995"/>
          </a:xfrm>
        </p:grpSpPr>
        <p:sp>
          <p:nvSpPr>
            <p:cNvPr id="710" name="Google Shape;710;p3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1" name="Google Shape;711;p32"/>
            <p:cNvGrpSpPr/>
            <p:nvPr/>
          </p:nvGrpSpPr>
          <p:grpSpPr>
            <a:xfrm>
              <a:off x="5777130" y="1409894"/>
              <a:ext cx="537622" cy="489019"/>
              <a:chOff x="5296797" y="3494398"/>
              <a:chExt cx="347841" cy="316374"/>
            </a:xfrm>
          </p:grpSpPr>
          <p:sp>
            <p:nvSpPr>
              <p:cNvPr id="712" name="Google Shape;712;p3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16" name="Google Shape;716;p32"/>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2"/>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32"/>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719" name="Google Shape;719;p32"/>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Thêm phần tử vào danh sách</a:t>
            </a:r>
            <a:endParaRPr/>
          </a:p>
        </p:txBody>
      </p:sp>
      <p:sp>
        <p:nvSpPr>
          <p:cNvPr id="720" name="Google Shape;720;p32"/>
          <p:cNvSpPr txBox="1"/>
          <p:nvPr/>
        </p:nvSpPr>
        <p:spPr>
          <a:xfrm>
            <a:off x="1924727" y="932471"/>
            <a:ext cx="455227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Thêm vào sau node bất kỳ</a:t>
            </a:r>
            <a:endParaRPr/>
          </a:p>
          <a:p>
            <a:pPr indent="0" lvl="0" marL="0" marR="0" rtl="0" algn="l">
              <a:lnSpc>
                <a:spcPct val="100000"/>
              </a:lnSpc>
              <a:spcBef>
                <a:spcPts val="0"/>
              </a:spcBef>
              <a:spcAft>
                <a:spcPts val="0"/>
              </a:spcAft>
              <a:buNone/>
            </a:pPr>
            <a:r>
              <a:t/>
            </a:r>
            <a:endParaRPr b="1" i="0" sz="2400" u="none" cap="none" strike="noStrike">
              <a:solidFill>
                <a:srgbClr val="14338F"/>
              </a:solidFill>
              <a:latin typeface="Arial"/>
              <a:ea typeface="Arial"/>
              <a:cs typeface="Arial"/>
              <a:sym typeface="Arial"/>
            </a:endParaRPr>
          </a:p>
        </p:txBody>
      </p:sp>
      <p:sp>
        <p:nvSpPr>
          <p:cNvPr id="721" name="Google Shape;721;p32"/>
          <p:cNvSpPr txBox="1"/>
          <p:nvPr/>
        </p:nvSpPr>
        <p:spPr>
          <a:xfrm>
            <a:off x="613660" y="1347969"/>
            <a:ext cx="8458200" cy="552124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71339"/>
                </a:solidFill>
                <a:latin typeface="Arial"/>
                <a:ea typeface="Arial"/>
                <a:cs typeface="Arial"/>
                <a:sym typeface="Arial"/>
              </a:rPr>
              <a:t>2. Các bước thực hiện:</a:t>
            </a:r>
            <a:endParaRPr/>
          </a:p>
          <a:p>
            <a:pPr indent="-342900" lvl="0" marL="342900" marR="0" rtl="0" algn="l">
              <a:lnSpc>
                <a:spcPct val="150000"/>
              </a:lnSpc>
              <a:spcBef>
                <a:spcPts val="36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Tạo và cấp phát bộ nhớ cho 1 nút p cần thêm.</a:t>
            </a:r>
            <a:endParaRPr b="0" i="0" sz="1800" u="none" cap="none" strike="noStrike">
              <a:solidFill>
                <a:srgbClr val="071339"/>
              </a:solidFill>
              <a:latin typeface="Arial"/>
              <a:ea typeface="Arial"/>
              <a:cs typeface="Arial"/>
              <a:sym typeface="Arial"/>
            </a:endParaRPr>
          </a:p>
          <a:p>
            <a:pPr indent="-342900" lvl="0" marL="342900" marR="0" rtl="0" algn="l">
              <a:lnSpc>
                <a:spcPct val="150000"/>
              </a:lnSpc>
              <a:spcBef>
                <a:spcPts val="36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Nếu không tìm thấy nút q thì chèn nút mới vào đầu DSLK.</a:t>
            </a:r>
            <a:endParaRPr b="0" i="0" sz="1800" u="none" cap="none" strike="noStrike">
              <a:solidFill>
                <a:srgbClr val="071339"/>
              </a:solidFill>
              <a:latin typeface="Arial"/>
              <a:ea typeface="Arial"/>
              <a:cs typeface="Arial"/>
              <a:sym typeface="Arial"/>
            </a:endParaRPr>
          </a:p>
          <a:p>
            <a:pPr indent="-342900" lvl="0" marL="342900" marR="0" rtl="0" algn="l">
              <a:lnSpc>
                <a:spcPct val="150000"/>
              </a:lnSpc>
              <a:spcBef>
                <a:spcPts val="36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Nếu tìm thấy nút q:</a:t>
            </a:r>
            <a:endParaRPr/>
          </a:p>
          <a:p>
            <a:pPr indent="-342900" lvl="0" marL="857250" marR="0" rtl="0" algn="l">
              <a:lnSpc>
                <a:spcPct val="150000"/>
              </a:lnSpc>
              <a:spcBef>
                <a:spcPts val="360"/>
              </a:spcBef>
              <a:spcAft>
                <a:spcPts val="0"/>
              </a:spcAft>
              <a:buClr>
                <a:srgbClr val="1548EB"/>
              </a:buClr>
              <a:buSzPts val="1800"/>
              <a:buFont typeface="Arial"/>
              <a:buChar char="•"/>
            </a:pPr>
            <a:r>
              <a:rPr b="0" i="0" lang="en-US" sz="1800" u="none" cap="none" strike="noStrike">
                <a:solidFill>
                  <a:srgbClr val="071339"/>
                </a:solidFill>
                <a:latin typeface="Arial"/>
                <a:ea typeface="Arial"/>
                <a:cs typeface="Arial"/>
                <a:sym typeface="Arial"/>
              </a:rPr>
              <a:t> Cho con trỏ của nút p cần thêm trỏ đến nút next của q.</a:t>
            </a:r>
            <a:endParaRPr/>
          </a:p>
          <a:p>
            <a:pPr indent="-342900" lvl="0" marL="857250" marR="0" rtl="0" algn="l">
              <a:lnSpc>
                <a:spcPct val="150000"/>
              </a:lnSpc>
              <a:spcBef>
                <a:spcPts val="360"/>
              </a:spcBef>
              <a:spcAft>
                <a:spcPts val="0"/>
              </a:spcAft>
              <a:buClr>
                <a:srgbClr val="1548EB"/>
              </a:buClr>
              <a:buSzPts val="1800"/>
              <a:buFont typeface="Arial"/>
              <a:buChar char="•"/>
            </a:pPr>
            <a:r>
              <a:rPr b="0" i="0" lang="en-US" sz="1800" u="none" cap="none" strike="noStrike">
                <a:solidFill>
                  <a:srgbClr val="071339"/>
                </a:solidFill>
                <a:latin typeface="Arial"/>
                <a:ea typeface="Arial"/>
                <a:cs typeface="Arial"/>
                <a:sym typeface="Arial"/>
              </a:rPr>
              <a:t> Cho con trỏ của q trỏ vào nút p.</a:t>
            </a:r>
            <a:endParaRPr/>
          </a:p>
          <a:p>
            <a:pPr indent="-342900" lvl="0" marL="857250" marR="0" rtl="0" algn="l">
              <a:lnSpc>
                <a:spcPct val="150000"/>
              </a:lnSpc>
              <a:spcBef>
                <a:spcPts val="360"/>
              </a:spcBef>
              <a:spcAft>
                <a:spcPts val="0"/>
              </a:spcAft>
              <a:buClr>
                <a:srgbClr val="1548EB"/>
              </a:buClr>
              <a:buSzPts val="1800"/>
              <a:buFont typeface="Arial"/>
              <a:buChar char="•"/>
            </a:pPr>
            <a:r>
              <a:rPr b="0" i="0" lang="en-US" sz="1800" u="none" cap="none" strike="noStrike">
                <a:solidFill>
                  <a:srgbClr val="071339"/>
                </a:solidFill>
                <a:latin typeface="Arial"/>
                <a:ea typeface="Arial"/>
                <a:cs typeface="Arial"/>
                <a:sym typeface="Arial"/>
              </a:rPr>
              <a:t> Trường hợp q là nút cuối thì gán phần tử cuối của DSLK bằng nút p</a:t>
            </a:r>
            <a:endParaRPr/>
          </a:p>
          <a:p>
            <a:pPr indent="-228600" lvl="0" marL="857250" marR="0" rtl="0" algn="l">
              <a:lnSpc>
                <a:spcPct val="150000"/>
              </a:lnSpc>
              <a:spcBef>
                <a:spcPts val="360"/>
              </a:spcBef>
              <a:spcAft>
                <a:spcPts val="0"/>
              </a:spcAft>
              <a:buClr>
                <a:srgbClr val="1548EB"/>
              </a:buClr>
              <a:buSzPts val="1800"/>
              <a:buFont typeface="Arial"/>
              <a:buNone/>
            </a:pPr>
            <a:r>
              <a:t/>
            </a:r>
            <a:endParaRPr b="0" i="0" sz="1800" u="none" cap="none" strike="noStrike">
              <a:solidFill>
                <a:srgbClr val="071339"/>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33"/>
          <p:cNvPicPr preferRelativeResize="0"/>
          <p:nvPr/>
        </p:nvPicPr>
        <p:blipFill rotWithShape="1">
          <a:blip r:embed="rId3">
            <a:alphaModFix/>
          </a:blip>
          <a:srcRect b="0" l="0" r="0" t="0"/>
          <a:stretch/>
        </p:blipFill>
        <p:spPr>
          <a:xfrm>
            <a:off x="-533400" y="-552450"/>
            <a:ext cx="2617966" cy="2440734"/>
          </a:xfrm>
          <a:prstGeom prst="rect">
            <a:avLst/>
          </a:prstGeom>
          <a:noFill/>
          <a:ln>
            <a:noFill/>
          </a:ln>
        </p:spPr>
      </p:pic>
      <p:sp>
        <p:nvSpPr>
          <p:cNvPr id="727" name="Google Shape;727;p33"/>
          <p:cNvSpPr/>
          <p:nvPr/>
        </p:nvSpPr>
        <p:spPr>
          <a:xfrm>
            <a:off x="4572000" y="1225813"/>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28" name="Google Shape;728;p33"/>
          <p:cNvCxnSpPr/>
          <p:nvPr/>
        </p:nvCxnSpPr>
        <p:spPr>
          <a:xfrm>
            <a:off x="5028689" y="1225813"/>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729" name="Google Shape;729;p33"/>
          <p:cNvSpPr/>
          <p:nvPr/>
        </p:nvSpPr>
        <p:spPr>
          <a:xfrm>
            <a:off x="1447800" y="769890"/>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30" name="Google Shape;730;p33"/>
          <p:cNvCxnSpPr/>
          <p:nvPr/>
        </p:nvCxnSpPr>
        <p:spPr>
          <a:xfrm>
            <a:off x="1957597" y="75257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731" name="Google Shape;731;p33"/>
          <p:cNvSpPr/>
          <p:nvPr/>
        </p:nvSpPr>
        <p:spPr>
          <a:xfrm>
            <a:off x="6424404" y="791035"/>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32" name="Google Shape;732;p33"/>
          <p:cNvCxnSpPr/>
          <p:nvPr/>
        </p:nvCxnSpPr>
        <p:spPr>
          <a:xfrm>
            <a:off x="6934201" y="778911"/>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733" name="Google Shape;733;p33"/>
          <p:cNvCxnSpPr>
            <a:stCxn id="729" idx="3"/>
          </p:cNvCxnSpPr>
          <p:nvPr/>
        </p:nvCxnSpPr>
        <p:spPr>
          <a:xfrm>
            <a:off x="2338596" y="971645"/>
            <a:ext cx="7095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734" name="Google Shape;734;p33"/>
          <p:cNvSpPr/>
          <p:nvPr/>
        </p:nvSpPr>
        <p:spPr>
          <a:xfrm>
            <a:off x="4572000" y="2576173"/>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35" name="Google Shape;735;p33"/>
          <p:cNvCxnSpPr/>
          <p:nvPr/>
        </p:nvCxnSpPr>
        <p:spPr>
          <a:xfrm>
            <a:off x="5028689" y="2576173"/>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736" name="Google Shape;736;p33"/>
          <p:cNvSpPr/>
          <p:nvPr/>
        </p:nvSpPr>
        <p:spPr>
          <a:xfrm>
            <a:off x="1447800" y="2120250"/>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37" name="Google Shape;737;p33"/>
          <p:cNvCxnSpPr/>
          <p:nvPr/>
        </p:nvCxnSpPr>
        <p:spPr>
          <a:xfrm>
            <a:off x="1957597" y="210293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738" name="Google Shape;738;p33"/>
          <p:cNvSpPr/>
          <p:nvPr/>
        </p:nvSpPr>
        <p:spPr>
          <a:xfrm>
            <a:off x="6424404" y="2141395"/>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39" name="Google Shape;739;p33"/>
          <p:cNvCxnSpPr/>
          <p:nvPr/>
        </p:nvCxnSpPr>
        <p:spPr>
          <a:xfrm>
            <a:off x="6934201" y="2129271"/>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740" name="Google Shape;740;p33"/>
          <p:cNvCxnSpPr/>
          <p:nvPr/>
        </p:nvCxnSpPr>
        <p:spPr>
          <a:xfrm flipH="1" rot="10800000">
            <a:off x="2324741" y="2347945"/>
            <a:ext cx="557004" cy="1732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741" name="Google Shape;741;p33"/>
          <p:cNvSpPr/>
          <p:nvPr/>
        </p:nvSpPr>
        <p:spPr>
          <a:xfrm>
            <a:off x="4605272" y="3771564"/>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42" name="Google Shape;742;p33"/>
          <p:cNvCxnSpPr/>
          <p:nvPr/>
        </p:nvCxnSpPr>
        <p:spPr>
          <a:xfrm>
            <a:off x="5061961" y="3771564"/>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743" name="Google Shape;743;p33"/>
          <p:cNvSpPr/>
          <p:nvPr/>
        </p:nvSpPr>
        <p:spPr>
          <a:xfrm>
            <a:off x="1433945" y="3720450"/>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44" name="Google Shape;744;p33"/>
          <p:cNvCxnSpPr/>
          <p:nvPr/>
        </p:nvCxnSpPr>
        <p:spPr>
          <a:xfrm>
            <a:off x="1943742" y="370313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745" name="Google Shape;745;p33"/>
          <p:cNvSpPr/>
          <p:nvPr/>
        </p:nvSpPr>
        <p:spPr>
          <a:xfrm>
            <a:off x="6410549" y="3741595"/>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46" name="Google Shape;746;p33"/>
          <p:cNvCxnSpPr/>
          <p:nvPr/>
        </p:nvCxnSpPr>
        <p:spPr>
          <a:xfrm>
            <a:off x="6920346" y="3729471"/>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747" name="Google Shape;747;p33"/>
          <p:cNvCxnSpPr>
            <a:stCxn id="745" idx="3"/>
          </p:cNvCxnSpPr>
          <p:nvPr/>
        </p:nvCxnSpPr>
        <p:spPr>
          <a:xfrm>
            <a:off x="7301345" y="3943350"/>
            <a:ext cx="696300" cy="9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48" name="Google Shape;748;p33"/>
          <p:cNvCxnSpPr>
            <a:stCxn id="734" idx="3"/>
          </p:cNvCxnSpPr>
          <p:nvPr/>
        </p:nvCxnSpPr>
        <p:spPr>
          <a:xfrm flipH="1" rot="10800000">
            <a:off x="5358980" y="2532673"/>
            <a:ext cx="1051500" cy="234000"/>
          </a:xfrm>
          <a:prstGeom prst="bentConnector3">
            <a:avLst>
              <a:gd fmla="val 50000" name="adj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749" name="Google Shape;749;p33"/>
          <p:cNvSpPr txBox="1"/>
          <p:nvPr/>
        </p:nvSpPr>
        <p:spPr>
          <a:xfrm>
            <a:off x="6095316" y="2653839"/>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750" name="Google Shape;750;p33"/>
          <p:cNvSpPr txBox="1"/>
          <p:nvPr/>
        </p:nvSpPr>
        <p:spPr>
          <a:xfrm>
            <a:off x="4020723" y="3559221"/>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751" name="Google Shape;751;p33"/>
          <p:cNvSpPr txBox="1"/>
          <p:nvPr/>
        </p:nvSpPr>
        <p:spPr>
          <a:xfrm>
            <a:off x="6929959" y="484651"/>
            <a:ext cx="473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a:t>
            </a:r>
            <a:endParaRPr b="0" i="0" sz="1400" u="none" cap="none" strike="noStrike">
              <a:solidFill>
                <a:srgbClr val="000000"/>
              </a:solidFill>
              <a:latin typeface="Arial"/>
              <a:ea typeface="Arial"/>
              <a:cs typeface="Arial"/>
              <a:sym typeface="Arial"/>
            </a:endParaRPr>
          </a:p>
        </p:txBody>
      </p:sp>
      <p:sp>
        <p:nvSpPr>
          <p:cNvPr id="752" name="Google Shape;752;p33"/>
          <p:cNvSpPr txBox="1"/>
          <p:nvPr/>
        </p:nvSpPr>
        <p:spPr>
          <a:xfrm>
            <a:off x="6929959" y="1820290"/>
            <a:ext cx="473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a:t>
            </a:r>
            <a:endParaRPr b="0" i="0" sz="1400" u="none" cap="none" strike="noStrike">
              <a:solidFill>
                <a:srgbClr val="000000"/>
              </a:solidFill>
              <a:latin typeface="Arial"/>
              <a:ea typeface="Arial"/>
              <a:cs typeface="Arial"/>
              <a:sym typeface="Arial"/>
            </a:endParaRPr>
          </a:p>
        </p:txBody>
      </p:sp>
      <p:sp>
        <p:nvSpPr>
          <p:cNvPr id="753" name="Google Shape;753;p33"/>
          <p:cNvSpPr txBox="1"/>
          <p:nvPr/>
        </p:nvSpPr>
        <p:spPr>
          <a:xfrm>
            <a:off x="6920346" y="3420395"/>
            <a:ext cx="473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a:t>
            </a:r>
            <a:endParaRPr b="0" i="0" sz="1400" u="none" cap="none" strike="noStrike">
              <a:solidFill>
                <a:srgbClr val="000000"/>
              </a:solidFill>
              <a:latin typeface="Arial"/>
              <a:ea typeface="Arial"/>
              <a:cs typeface="Arial"/>
              <a:sym typeface="Arial"/>
            </a:endParaRPr>
          </a:p>
        </p:txBody>
      </p:sp>
      <p:sp>
        <p:nvSpPr>
          <p:cNvPr id="754" name="Google Shape;754;p33"/>
          <p:cNvSpPr txBox="1"/>
          <p:nvPr/>
        </p:nvSpPr>
        <p:spPr>
          <a:xfrm>
            <a:off x="1440873" y="462113"/>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755" name="Google Shape;755;p33"/>
          <p:cNvSpPr txBox="1"/>
          <p:nvPr/>
        </p:nvSpPr>
        <p:spPr>
          <a:xfrm>
            <a:off x="1413806" y="3390279"/>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756" name="Google Shape;756;p33"/>
          <p:cNvSpPr txBox="1"/>
          <p:nvPr/>
        </p:nvSpPr>
        <p:spPr>
          <a:xfrm>
            <a:off x="1447800" y="1763885"/>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cxnSp>
        <p:nvCxnSpPr>
          <p:cNvPr id="757" name="Google Shape;757;p33"/>
          <p:cNvCxnSpPr/>
          <p:nvPr/>
        </p:nvCxnSpPr>
        <p:spPr>
          <a:xfrm>
            <a:off x="7338080" y="975470"/>
            <a:ext cx="696267" cy="897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58" name="Google Shape;758;p33"/>
          <p:cNvCxnSpPr/>
          <p:nvPr/>
        </p:nvCxnSpPr>
        <p:spPr>
          <a:xfrm>
            <a:off x="7315200" y="2347635"/>
            <a:ext cx="696267" cy="897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759" name="Google Shape;759;p33"/>
          <p:cNvSpPr txBox="1"/>
          <p:nvPr/>
        </p:nvSpPr>
        <p:spPr>
          <a:xfrm>
            <a:off x="7997612" y="3798431"/>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760" name="Google Shape;760;p33"/>
          <p:cNvSpPr txBox="1"/>
          <p:nvPr/>
        </p:nvSpPr>
        <p:spPr>
          <a:xfrm>
            <a:off x="8003977" y="2180911"/>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761" name="Google Shape;761;p33"/>
          <p:cNvSpPr txBox="1"/>
          <p:nvPr/>
        </p:nvSpPr>
        <p:spPr>
          <a:xfrm>
            <a:off x="8034347" y="826777"/>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762" name="Google Shape;762;p33"/>
          <p:cNvSpPr txBox="1"/>
          <p:nvPr/>
        </p:nvSpPr>
        <p:spPr>
          <a:xfrm>
            <a:off x="6057805" y="1314083"/>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cxnSp>
        <p:nvCxnSpPr>
          <p:cNvPr id="763" name="Google Shape;763;p33"/>
          <p:cNvCxnSpPr/>
          <p:nvPr/>
        </p:nvCxnSpPr>
        <p:spPr>
          <a:xfrm>
            <a:off x="5370919" y="1468212"/>
            <a:ext cx="696267" cy="897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764" name="Google Shape;764;p33"/>
          <p:cNvSpPr txBox="1"/>
          <p:nvPr/>
        </p:nvSpPr>
        <p:spPr>
          <a:xfrm>
            <a:off x="4965490" y="3420395"/>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p</a:t>
            </a:r>
            <a:endParaRPr b="0" i="0" sz="1600" u="none" cap="none" strike="noStrike">
              <a:solidFill>
                <a:srgbClr val="000000"/>
              </a:solidFill>
              <a:latin typeface="Arial"/>
              <a:ea typeface="Arial"/>
              <a:cs typeface="Arial"/>
              <a:sym typeface="Arial"/>
            </a:endParaRPr>
          </a:p>
        </p:txBody>
      </p:sp>
      <p:sp>
        <p:nvSpPr>
          <p:cNvPr id="765" name="Google Shape;765;p33"/>
          <p:cNvSpPr txBox="1"/>
          <p:nvPr/>
        </p:nvSpPr>
        <p:spPr>
          <a:xfrm>
            <a:off x="4158019" y="1323293"/>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p</a:t>
            </a:r>
            <a:endParaRPr b="0" i="0" sz="1600" u="none" cap="none" strike="noStrike">
              <a:solidFill>
                <a:srgbClr val="000000"/>
              </a:solidFill>
              <a:latin typeface="Arial"/>
              <a:ea typeface="Arial"/>
              <a:cs typeface="Arial"/>
              <a:sym typeface="Arial"/>
            </a:endParaRPr>
          </a:p>
        </p:txBody>
      </p:sp>
      <p:sp>
        <p:nvSpPr>
          <p:cNvPr id="766" name="Google Shape;766;p33"/>
          <p:cNvSpPr txBox="1"/>
          <p:nvPr/>
        </p:nvSpPr>
        <p:spPr>
          <a:xfrm>
            <a:off x="4213916" y="2526777"/>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p</a:t>
            </a:r>
            <a:endParaRPr b="0" i="0" sz="1600" u="none" cap="none" strike="noStrike">
              <a:solidFill>
                <a:srgbClr val="000000"/>
              </a:solidFill>
              <a:latin typeface="Arial"/>
              <a:ea typeface="Arial"/>
              <a:cs typeface="Arial"/>
              <a:sym typeface="Arial"/>
            </a:endParaRPr>
          </a:p>
        </p:txBody>
      </p:sp>
      <p:cxnSp>
        <p:nvCxnSpPr>
          <p:cNvPr id="767" name="Google Shape;767;p33"/>
          <p:cNvCxnSpPr/>
          <p:nvPr/>
        </p:nvCxnSpPr>
        <p:spPr>
          <a:xfrm flipH="1" rot="10800000">
            <a:off x="2338596" y="3904885"/>
            <a:ext cx="543149" cy="21208"/>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768" name="Google Shape;768;p33"/>
          <p:cNvSpPr/>
          <p:nvPr/>
        </p:nvSpPr>
        <p:spPr>
          <a:xfrm>
            <a:off x="3048000" y="753554"/>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69" name="Google Shape;769;p33"/>
          <p:cNvCxnSpPr/>
          <p:nvPr/>
        </p:nvCxnSpPr>
        <p:spPr>
          <a:xfrm>
            <a:off x="3504689" y="753554"/>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770" name="Google Shape;770;p33"/>
          <p:cNvSpPr/>
          <p:nvPr/>
        </p:nvSpPr>
        <p:spPr>
          <a:xfrm>
            <a:off x="2881745" y="2174765"/>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71" name="Google Shape;771;p33"/>
          <p:cNvCxnSpPr/>
          <p:nvPr/>
        </p:nvCxnSpPr>
        <p:spPr>
          <a:xfrm>
            <a:off x="3338434" y="2174765"/>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772" name="Google Shape;772;p33"/>
          <p:cNvSpPr/>
          <p:nvPr/>
        </p:nvSpPr>
        <p:spPr>
          <a:xfrm>
            <a:off x="2881745" y="3773467"/>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773" name="Google Shape;773;p33"/>
          <p:cNvCxnSpPr/>
          <p:nvPr/>
        </p:nvCxnSpPr>
        <p:spPr>
          <a:xfrm>
            <a:off x="3338434" y="3773467"/>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774" name="Google Shape;774;p33"/>
          <p:cNvCxnSpPr>
            <a:endCxn id="731" idx="1"/>
          </p:cNvCxnSpPr>
          <p:nvPr/>
        </p:nvCxnSpPr>
        <p:spPr>
          <a:xfrm>
            <a:off x="3857304" y="967290"/>
            <a:ext cx="2567100" cy="25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75" name="Google Shape;775;p33"/>
          <p:cNvCxnSpPr>
            <a:endCxn id="738" idx="1"/>
          </p:cNvCxnSpPr>
          <p:nvPr/>
        </p:nvCxnSpPr>
        <p:spPr>
          <a:xfrm flipH="1" rot="10800000">
            <a:off x="3668004" y="2343150"/>
            <a:ext cx="2756400" cy="93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76" name="Google Shape;776;p33"/>
          <p:cNvCxnSpPr>
            <a:endCxn id="745" idx="1"/>
          </p:cNvCxnSpPr>
          <p:nvPr/>
        </p:nvCxnSpPr>
        <p:spPr>
          <a:xfrm flipH="1" rot="10800000">
            <a:off x="5371049" y="3943350"/>
            <a:ext cx="1039500" cy="20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777" name="Google Shape;777;p33"/>
          <p:cNvCxnSpPr>
            <a:endCxn id="741" idx="1"/>
          </p:cNvCxnSpPr>
          <p:nvPr/>
        </p:nvCxnSpPr>
        <p:spPr>
          <a:xfrm flipH="1" rot="10800000">
            <a:off x="3668072" y="3962064"/>
            <a:ext cx="937200" cy="22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778" name="Google Shape;778;p33"/>
          <p:cNvSpPr txBox="1"/>
          <p:nvPr/>
        </p:nvSpPr>
        <p:spPr>
          <a:xfrm>
            <a:off x="3512272" y="299985"/>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779" name="Google Shape;779;p33"/>
          <p:cNvSpPr txBox="1"/>
          <p:nvPr/>
        </p:nvSpPr>
        <p:spPr>
          <a:xfrm>
            <a:off x="3338434" y="3328724"/>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780" name="Google Shape;780;p33"/>
          <p:cNvSpPr txBox="1"/>
          <p:nvPr/>
        </p:nvSpPr>
        <p:spPr>
          <a:xfrm>
            <a:off x="3285037" y="1733107"/>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5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500"/>
                                        <p:tgtEl>
                                          <p:spTgt spid="763"/>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500"/>
                                        <p:tgtEl>
                                          <p:spTgt spid="762"/>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5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5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5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5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5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5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5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5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5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500"/>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5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grpSp>
        <p:nvGrpSpPr>
          <p:cNvPr id="785" name="Google Shape;785;p34"/>
          <p:cNvGrpSpPr/>
          <p:nvPr/>
        </p:nvGrpSpPr>
        <p:grpSpPr>
          <a:xfrm>
            <a:off x="8205422" y="618531"/>
            <a:ext cx="542905" cy="513995"/>
            <a:chOff x="5771847" y="1409894"/>
            <a:chExt cx="542905" cy="513995"/>
          </a:xfrm>
        </p:grpSpPr>
        <p:sp>
          <p:nvSpPr>
            <p:cNvPr id="786" name="Google Shape;786;p3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7" name="Google Shape;787;p34"/>
            <p:cNvGrpSpPr/>
            <p:nvPr/>
          </p:nvGrpSpPr>
          <p:grpSpPr>
            <a:xfrm>
              <a:off x="5777130" y="1409894"/>
              <a:ext cx="537622" cy="489019"/>
              <a:chOff x="5296797" y="3494398"/>
              <a:chExt cx="347841" cy="316374"/>
            </a:xfrm>
          </p:grpSpPr>
          <p:sp>
            <p:nvSpPr>
              <p:cNvPr id="788" name="Google Shape;788;p3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92" name="Google Shape;792;p34"/>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4"/>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4" name="Google Shape;794;p34"/>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795" name="Google Shape;795;p34"/>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Thêm phần tử vào danh sách</a:t>
            </a:r>
            <a:endParaRPr/>
          </a:p>
        </p:txBody>
      </p:sp>
      <p:sp>
        <p:nvSpPr>
          <p:cNvPr id="796" name="Google Shape;796;p34"/>
          <p:cNvSpPr txBox="1"/>
          <p:nvPr/>
        </p:nvSpPr>
        <p:spPr>
          <a:xfrm>
            <a:off x="1924727" y="932471"/>
            <a:ext cx="50094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Thêm vào sau node bất kỳ</a:t>
            </a:r>
            <a:endParaRPr/>
          </a:p>
        </p:txBody>
      </p:sp>
      <p:sp>
        <p:nvSpPr>
          <p:cNvPr id="797" name="Google Shape;797;p34"/>
          <p:cNvSpPr txBox="1"/>
          <p:nvPr/>
        </p:nvSpPr>
        <p:spPr>
          <a:xfrm>
            <a:off x="609600" y="1497167"/>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3. Cài đặt thuật toán: </a:t>
            </a:r>
            <a:endParaRPr b="0" i="0" sz="2000" u="none" cap="none" strike="noStrike">
              <a:solidFill>
                <a:srgbClr val="14338F"/>
              </a:solidFill>
              <a:latin typeface="Arial"/>
              <a:ea typeface="Arial"/>
              <a:cs typeface="Arial"/>
              <a:sym typeface="Arial"/>
            </a:endParaRPr>
          </a:p>
        </p:txBody>
      </p:sp>
      <p:sp>
        <p:nvSpPr>
          <p:cNvPr id="798" name="Google Shape;798;p34"/>
          <p:cNvSpPr txBox="1"/>
          <p:nvPr/>
        </p:nvSpPr>
        <p:spPr>
          <a:xfrm>
            <a:off x="1371600" y="1915551"/>
            <a:ext cx="579120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void InsertAfterq(</a:t>
            </a:r>
            <a:r>
              <a:rPr b="0" i="0" lang="en-US" sz="1800" u="none" cap="none" strike="noStrike">
                <a:solidFill>
                  <a:srgbClr val="0D225F"/>
                </a:solidFill>
                <a:latin typeface="Arial"/>
                <a:ea typeface="Arial"/>
                <a:cs typeface="Arial"/>
                <a:sym typeface="Arial"/>
              </a:rPr>
              <a:t>LIST</a:t>
            </a:r>
            <a:r>
              <a:rPr b="0" i="0" lang="en-US" sz="1800" u="none" cap="none" strike="noStrike">
                <a:solidFill>
                  <a:srgbClr val="071339"/>
                </a:solidFill>
                <a:latin typeface="Arial"/>
                <a:ea typeface="Arial"/>
                <a:cs typeface="Arial"/>
                <a:sym typeface="Arial"/>
              </a:rPr>
              <a:t>t&amp; l, NODE* p, NODE* q)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if (q != NULL)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p-&gt;next = q-&gt;next;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q-&gt;next = p;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if (l.tail == q)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l.tail = p;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	else AddHead(l, p);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rgbClr val="071339"/>
                </a:solidFill>
                <a:latin typeface="Arial"/>
                <a:ea typeface="Arial"/>
                <a:cs typeface="Arial"/>
                <a:sym typeface="Arial"/>
              </a:rPr>
              <a:t>}</a:t>
            </a:r>
            <a:endParaRPr b="0" i="0" sz="1800" u="none" cap="none" strike="noStrike">
              <a:solidFill>
                <a:srgbClr val="071339"/>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pSp>
        <p:nvGrpSpPr>
          <p:cNvPr id="803" name="Google Shape;803;p35"/>
          <p:cNvGrpSpPr/>
          <p:nvPr/>
        </p:nvGrpSpPr>
        <p:grpSpPr>
          <a:xfrm>
            <a:off x="8205422" y="618531"/>
            <a:ext cx="542905" cy="513995"/>
            <a:chOff x="5771847" y="1409894"/>
            <a:chExt cx="542905" cy="513995"/>
          </a:xfrm>
        </p:grpSpPr>
        <p:sp>
          <p:nvSpPr>
            <p:cNvPr id="804" name="Google Shape;804;p3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5" name="Google Shape;805;p35"/>
            <p:cNvGrpSpPr/>
            <p:nvPr/>
          </p:nvGrpSpPr>
          <p:grpSpPr>
            <a:xfrm>
              <a:off x="5777130" y="1409894"/>
              <a:ext cx="537622" cy="489019"/>
              <a:chOff x="5296797" y="3494398"/>
              <a:chExt cx="347841" cy="316374"/>
            </a:xfrm>
          </p:grpSpPr>
          <p:sp>
            <p:nvSpPr>
              <p:cNvPr id="806" name="Google Shape;806;p3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10" name="Google Shape;810;p35"/>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5"/>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2" name="Google Shape;812;p35"/>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813" name="Google Shape;813;p35"/>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Xóa phần tử khỏi danh sách</a:t>
            </a:r>
            <a:endParaRPr b="1" i="0" sz="3200" u="none" cap="none" strike="noStrike">
              <a:solidFill>
                <a:srgbClr val="14338F"/>
              </a:solidFill>
              <a:latin typeface="Arial"/>
              <a:ea typeface="Arial"/>
              <a:cs typeface="Arial"/>
              <a:sym typeface="Arial"/>
            </a:endParaRPr>
          </a:p>
        </p:txBody>
      </p:sp>
      <p:sp>
        <p:nvSpPr>
          <p:cNvPr id="814" name="Google Shape;814;p35"/>
          <p:cNvSpPr txBox="1"/>
          <p:nvPr/>
        </p:nvSpPr>
        <p:spPr>
          <a:xfrm>
            <a:off x="2066668" y="919369"/>
            <a:ext cx="24058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Xóa ở đầu</a:t>
            </a:r>
            <a:endParaRPr/>
          </a:p>
        </p:txBody>
      </p:sp>
      <p:sp>
        <p:nvSpPr>
          <p:cNvPr id="815" name="Google Shape;815;p35"/>
          <p:cNvSpPr txBox="1"/>
          <p:nvPr/>
        </p:nvSpPr>
        <p:spPr>
          <a:xfrm>
            <a:off x="609600" y="1497167"/>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1.Ý tưởng:</a:t>
            </a:r>
            <a:endParaRPr b="0" i="0" sz="2000" u="none" cap="none" strike="noStrike">
              <a:solidFill>
                <a:srgbClr val="14338F"/>
              </a:solidFill>
              <a:latin typeface="Arial"/>
              <a:ea typeface="Arial"/>
              <a:cs typeface="Arial"/>
              <a:sym typeface="Arial"/>
            </a:endParaRPr>
          </a:p>
        </p:txBody>
      </p:sp>
      <p:sp>
        <p:nvSpPr>
          <p:cNvPr id="816" name="Google Shape;816;p35"/>
          <p:cNvSpPr txBox="1"/>
          <p:nvPr/>
        </p:nvSpPr>
        <p:spPr>
          <a:xfrm>
            <a:off x="803631" y="1915551"/>
            <a:ext cx="7391400" cy="253402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Ta kiểm tra xem danh sách đó có rỗng hay không, nếu rỗng, ta không cần xóa, trả về kết quả là 0. Nếu danh sách không rỗng, ta thực hiện lưu node head lại, sau đó gán head bằng next của node head, sau đó xóa node head đi. Tiếp theo ta cần kiểm tra xem danh sách vừa bị xóa đi node head có rỗng hay không, nếu rỗng ta gán lại tail bằng NULL luôn sau đó trả về kết quả 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36"/>
          <p:cNvGrpSpPr/>
          <p:nvPr/>
        </p:nvGrpSpPr>
        <p:grpSpPr>
          <a:xfrm>
            <a:off x="8205422" y="618531"/>
            <a:ext cx="542905" cy="513995"/>
            <a:chOff x="5771847" y="1409894"/>
            <a:chExt cx="542905" cy="513995"/>
          </a:xfrm>
        </p:grpSpPr>
        <p:sp>
          <p:nvSpPr>
            <p:cNvPr id="822" name="Google Shape;822;p3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3" name="Google Shape;823;p36"/>
            <p:cNvGrpSpPr/>
            <p:nvPr/>
          </p:nvGrpSpPr>
          <p:grpSpPr>
            <a:xfrm>
              <a:off x="5777130" y="1409894"/>
              <a:ext cx="537622" cy="489019"/>
              <a:chOff x="5296797" y="3494398"/>
              <a:chExt cx="347841" cy="316374"/>
            </a:xfrm>
          </p:grpSpPr>
          <p:sp>
            <p:nvSpPr>
              <p:cNvPr id="824" name="Google Shape;824;p3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28" name="Google Shape;828;p36"/>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6"/>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0" name="Google Shape;830;p36"/>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831" name="Google Shape;831;p36"/>
          <p:cNvSpPr txBox="1"/>
          <p:nvPr/>
        </p:nvSpPr>
        <p:spPr>
          <a:xfrm>
            <a:off x="609600" y="1497167"/>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3. </a:t>
            </a:r>
            <a:r>
              <a:rPr b="0" i="0" lang="en-US" sz="2000" u="none" cap="none" strike="noStrike">
                <a:solidFill>
                  <a:srgbClr val="071339"/>
                </a:solidFill>
                <a:latin typeface="Arial"/>
                <a:ea typeface="Arial"/>
                <a:cs typeface="Arial"/>
                <a:sym typeface="Arial"/>
              </a:rPr>
              <a:t>Các bước thực hiện </a:t>
            </a:r>
            <a:r>
              <a:rPr b="0" i="0" lang="en-US" sz="2000" u="none" cap="none" strike="noStrike">
                <a:solidFill>
                  <a:srgbClr val="14338F"/>
                </a:solidFill>
                <a:latin typeface="Arial"/>
                <a:ea typeface="Arial"/>
                <a:cs typeface="Arial"/>
                <a:sym typeface="Arial"/>
              </a:rPr>
              <a:t>: </a:t>
            </a:r>
            <a:endParaRPr b="0" i="0" sz="2000" u="none" cap="none" strike="noStrike">
              <a:solidFill>
                <a:srgbClr val="14338F"/>
              </a:solidFill>
              <a:latin typeface="Arial"/>
              <a:ea typeface="Arial"/>
              <a:cs typeface="Arial"/>
              <a:sym typeface="Arial"/>
            </a:endParaRPr>
          </a:p>
        </p:txBody>
      </p:sp>
      <p:sp>
        <p:nvSpPr>
          <p:cNvPr id="832" name="Google Shape;832;p36"/>
          <p:cNvSpPr txBox="1"/>
          <p:nvPr/>
        </p:nvSpPr>
        <p:spPr>
          <a:xfrm>
            <a:off x="940263" y="1897277"/>
            <a:ext cx="8085529" cy="397031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Khai báo một con trỏ p để lưu lại địa chỉ của Node đầu tiên: </a:t>
            </a:r>
            <a:endParaRPr b="0" i="0" sz="1800" u="none" cap="none" strike="noStrike">
              <a:solidFill>
                <a:srgbClr val="071339"/>
              </a:solidFill>
              <a:latin typeface="Arial"/>
              <a:ea typeface="Arial"/>
              <a:cs typeface="Arial"/>
              <a:sym typeface="Arial"/>
            </a:endParaRPr>
          </a:p>
          <a:p>
            <a:pPr indent="0" lvl="0" marL="0" marR="0" rtl="0" algn="l">
              <a:lnSpc>
                <a:spcPct val="150000"/>
              </a:lnSpc>
              <a:spcBef>
                <a:spcPts val="0"/>
              </a:spcBef>
              <a:spcAft>
                <a:spcPts val="0"/>
              </a:spcAft>
              <a:buNone/>
            </a:pPr>
            <a:r>
              <a:rPr b="0" i="0" lang="en-US" sz="1800" u="none" cap="none" strike="noStrike">
                <a:solidFill>
                  <a:srgbClr val="071339"/>
                </a:solidFill>
                <a:latin typeface="Arial"/>
                <a:ea typeface="Arial"/>
                <a:cs typeface="Arial"/>
                <a:sym typeface="Arial"/>
              </a:rPr>
              <a:t>	NODE* p = head;</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Cập nhập lại giá trị của head: </a:t>
            </a:r>
            <a:endParaRPr b="0" i="0" sz="1800" u="none" cap="none" strike="noStrike">
              <a:solidFill>
                <a:srgbClr val="071339"/>
              </a:solidFill>
              <a:latin typeface="Arial"/>
              <a:ea typeface="Arial"/>
              <a:cs typeface="Arial"/>
              <a:sym typeface="Arial"/>
            </a:endParaRPr>
          </a:p>
          <a:p>
            <a:pPr indent="0" lvl="1" marL="0" marR="0" rtl="0" algn="l">
              <a:lnSpc>
                <a:spcPct val="150000"/>
              </a:lnSpc>
              <a:spcBef>
                <a:spcPts val="0"/>
              </a:spcBef>
              <a:spcAft>
                <a:spcPts val="0"/>
              </a:spcAft>
              <a:buNone/>
            </a:pPr>
            <a:r>
              <a:rPr b="0" i="0" lang="en-US" sz="1800" u="none" cap="none" strike="noStrike">
                <a:solidFill>
                  <a:srgbClr val="071339"/>
                </a:solidFill>
                <a:latin typeface="Arial"/>
                <a:ea typeface="Arial"/>
                <a:cs typeface="Arial"/>
                <a:sym typeface="Arial"/>
              </a:rPr>
              <a:t>	head = head-&gt;next;</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Giải phóng vùng nhớ của Node cần xóa: </a:t>
            </a:r>
            <a:endParaRPr b="0" i="0" sz="1800" u="none" cap="none" strike="noStrike">
              <a:solidFill>
                <a:srgbClr val="071339"/>
              </a:solidFill>
              <a:latin typeface="Arial"/>
              <a:ea typeface="Arial"/>
              <a:cs typeface="Arial"/>
              <a:sym typeface="Arial"/>
            </a:endParaRPr>
          </a:p>
          <a:p>
            <a:pPr indent="0" lvl="0" marL="0" marR="0" rtl="0" algn="l">
              <a:lnSpc>
                <a:spcPct val="150000"/>
              </a:lnSpc>
              <a:spcBef>
                <a:spcPts val="0"/>
              </a:spcBef>
              <a:spcAft>
                <a:spcPts val="0"/>
              </a:spcAft>
              <a:buNone/>
            </a:pPr>
            <a:r>
              <a:rPr b="0" i="0" lang="en-US" sz="1800" u="none" cap="none" strike="noStrike">
                <a:solidFill>
                  <a:srgbClr val="071339"/>
                </a:solidFill>
                <a:latin typeface="Arial"/>
                <a:ea typeface="Arial"/>
                <a:cs typeface="Arial"/>
                <a:sym typeface="Arial"/>
              </a:rPr>
              <a:t>	delete p;</a:t>
            </a:r>
            <a:endParaRPr/>
          </a:p>
          <a:p>
            <a:pPr indent="0" lvl="0" marL="0" marR="0" rtl="0" algn="l">
              <a:lnSpc>
                <a:spcPct val="100000"/>
              </a:lnSpc>
              <a:spcBef>
                <a:spcPts val="0"/>
              </a:spcBef>
              <a:spcAft>
                <a:spcPts val="0"/>
              </a:spcAft>
              <a:buNone/>
            </a:pPr>
            <a:br>
              <a:rPr b="0" i="0" lang="en-US" sz="1800" u="none" cap="none" strike="noStrike">
                <a:solidFill>
                  <a:srgbClr val="071339"/>
                </a:solidFill>
                <a:latin typeface="Arial"/>
                <a:ea typeface="Arial"/>
                <a:cs typeface="Arial"/>
                <a:sym typeface="Arial"/>
              </a:rPr>
            </a:b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br>
              <a:rPr b="0" i="0" lang="en-US" sz="1800" u="none" cap="none" strike="noStrike">
                <a:solidFill>
                  <a:srgbClr val="071339"/>
                </a:solidFill>
                <a:latin typeface="Arial"/>
                <a:ea typeface="Arial"/>
                <a:cs typeface="Arial"/>
                <a:sym typeface="Arial"/>
              </a:rPr>
            </a:br>
            <a:endParaRPr b="0" i="0" sz="1800" u="none" cap="none" strike="noStrike">
              <a:solidFill>
                <a:srgbClr val="071339"/>
              </a:solidFill>
              <a:latin typeface="Arial"/>
              <a:ea typeface="Arial"/>
              <a:cs typeface="Arial"/>
              <a:sym typeface="Arial"/>
            </a:endParaRPr>
          </a:p>
        </p:txBody>
      </p:sp>
      <p:sp>
        <p:nvSpPr>
          <p:cNvPr id="833" name="Google Shape;833;p36"/>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Xóa phần tử khỏi danh sách</a:t>
            </a:r>
            <a:endParaRPr b="1" i="0" sz="3200" u="none" cap="none" strike="noStrike">
              <a:solidFill>
                <a:srgbClr val="14338F"/>
              </a:solidFill>
              <a:latin typeface="Arial"/>
              <a:ea typeface="Arial"/>
              <a:cs typeface="Arial"/>
              <a:sym typeface="Arial"/>
            </a:endParaRPr>
          </a:p>
        </p:txBody>
      </p:sp>
      <p:sp>
        <p:nvSpPr>
          <p:cNvPr id="834" name="Google Shape;834;p36"/>
          <p:cNvSpPr txBox="1"/>
          <p:nvPr/>
        </p:nvSpPr>
        <p:spPr>
          <a:xfrm>
            <a:off x="2066668" y="919369"/>
            <a:ext cx="24058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Xóa ở đầu</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37"/>
          <p:cNvPicPr preferRelativeResize="0"/>
          <p:nvPr/>
        </p:nvPicPr>
        <p:blipFill rotWithShape="1">
          <a:blip r:embed="rId3">
            <a:alphaModFix/>
          </a:blip>
          <a:srcRect b="0" l="0" r="0" t="0"/>
          <a:stretch/>
        </p:blipFill>
        <p:spPr>
          <a:xfrm>
            <a:off x="-533400" y="-552450"/>
            <a:ext cx="2617966" cy="2440734"/>
          </a:xfrm>
          <a:prstGeom prst="rect">
            <a:avLst/>
          </a:prstGeom>
          <a:noFill/>
          <a:ln>
            <a:noFill/>
          </a:ln>
        </p:spPr>
      </p:pic>
      <p:sp>
        <p:nvSpPr>
          <p:cNvPr id="840" name="Google Shape;840;p37"/>
          <p:cNvSpPr/>
          <p:nvPr/>
        </p:nvSpPr>
        <p:spPr>
          <a:xfrm>
            <a:off x="4356366" y="1210413"/>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41" name="Google Shape;841;p37"/>
          <p:cNvCxnSpPr/>
          <p:nvPr/>
        </p:nvCxnSpPr>
        <p:spPr>
          <a:xfrm>
            <a:off x="4813055" y="1210413"/>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42" name="Google Shape;842;p37"/>
          <p:cNvSpPr/>
          <p:nvPr/>
        </p:nvSpPr>
        <p:spPr>
          <a:xfrm>
            <a:off x="2458293" y="1176860"/>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43" name="Google Shape;843;p37"/>
          <p:cNvCxnSpPr/>
          <p:nvPr/>
        </p:nvCxnSpPr>
        <p:spPr>
          <a:xfrm>
            <a:off x="2968090" y="1170583"/>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44" name="Google Shape;844;p37"/>
          <p:cNvSpPr/>
          <p:nvPr/>
        </p:nvSpPr>
        <p:spPr>
          <a:xfrm>
            <a:off x="6186625" y="1167890"/>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45" name="Google Shape;845;p37"/>
          <p:cNvCxnSpPr/>
          <p:nvPr/>
        </p:nvCxnSpPr>
        <p:spPr>
          <a:xfrm>
            <a:off x="6696422" y="1155766"/>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846" name="Google Shape;846;p37"/>
          <p:cNvCxnSpPr/>
          <p:nvPr/>
        </p:nvCxnSpPr>
        <p:spPr>
          <a:xfrm>
            <a:off x="3349089" y="1389658"/>
            <a:ext cx="1007277" cy="736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47" name="Google Shape;847;p37"/>
          <p:cNvCxnSpPr>
            <a:stCxn id="844" idx="3"/>
          </p:cNvCxnSpPr>
          <p:nvPr/>
        </p:nvCxnSpPr>
        <p:spPr>
          <a:xfrm>
            <a:off x="7077421" y="1369645"/>
            <a:ext cx="696300" cy="9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48" name="Google Shape;848;p37"/>
          <p:cNvCxnSpPr/>
          <p:nvPr/>
        </p:nvCxnSpPr>
        <p:spPr>
          <a:xfrm>
            <a:off x="5143346" y="1400913"/>
            <a:ext cx="1007277" cy="736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849" name="Google Shape;849;p37"/>
          <p:cNvSpPr/>
          <p:nvPr/>
        </p:nvSpPr>
        <p:spPr>
          <a:xfrm>
            <a:off x="4364014" y="2748654"/>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50" name="Google Shape;850;p37"/>
          <p:cNvCxnSpPr/>
          <p:nvPr/>
        </p:nvCxnSpPr>
        <p:spPr>
          <a:xfrm>
            <a:off x="4820703" y="2748654"/>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51" name="Google Shape;851;p37"/>
          <p:cNvSpPr/>
          <p:nvPr/>
        </p:nvSpPr>
        <p:spPr>
          <a:xfrm>
            <a:off x="2465941" y="2715101"/>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52" name="Google Shape;852;p37"/>
          <p:cNvCxnSpPr/>
          <p:nvPr/>
        </p:nvCxnSpPr>
        <p:spPr>
          <a:xfrm>
            <a:off x="2975738" y="2708824"/>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53" name="Google Shape;853;p37"/>
          <p:cNvSpPr/>
          <p:nvPr/>
        </p:nvSpPr>
        <p:spPr>
          <a:xfrm>
            <a:off x="6194273" y="2706131"/>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54" name="Google Shape;854;p37"/>
          <p:cNvCxnSpPr/>
          <p:nvPr/>
        </p:nvCxnSpPr>
        <p:spPr>
          <a:xfrm>
            <a:off x="6704070" y="2694007"/>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855" name="Google Shape;855;p37"/>
          <p:cNvCxnSpPr/>
          <p:nvPr/>
        </p:nvCxnSpPr>
        <p:spPr>
          <a:xfrm>
            <a:off x="3356737" y="2927899"/>
            <a:ext cx="1007277" cy="736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56" name="Google Shape;856;p37"/>
          <p:cNvCxnSpPr>
            <a:stCxn id="853" idx="3"/>
          </p:cNvCxnSpPr>
          <p:nvPr/>
        </p:nvCxnSpPr>
        <p:spPr>
          <a:xfrm>
            <a:off x="7085069" y="2907886"/>
            <a:ext cx="696300" cy="9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57" name="Google Shape;857;p37"/>
          <p:cNvCxnSpPr/>
          <p:nvPr/>
        </p:nvCxnSpPr>
        <p:spPr>
          <a:xfrm>
            <a:off x="5150994" y="2939154"/>
            <a:ext cx="1007277" cy="736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858" name="Google Shape;858;p37"/>
          <p:cNvSpPr/>
          <p:nvPr/>
        </p:nvSpPr>
        <p:spPr>
          <a:xfrm>
            <a:off x="4354923" y="4065901"/>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59" name="Google Shape;859;p37"/>
          <p:cNvCxnSpPr/>
          <p:nvPr/>
        </p:nvCxnSpPr>
        <p:spPr>
          <a:xfrm>
            <a:off x="4811612" y="4065901"/>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60" name="Google Shape;860;p37"/>
          <p:cNvSpPr/>
          <p:nvPr/>
        </p:nvSpPr>
        <p:spPr>
          <a:xfrm>
            <a:off x="6185182" y="4023378"/>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61" name="Google Shape;861;p37"/>
          <p:cNvCxnSpPr/>
          <p:nvPr/>
        </p:nvCxnSpPr>
        <p:spPr>
          <a:xfrm>
            <a:off x="6694979" y="4011254"/>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862" name="Google Shape;862;p37"/>
          <p:cNvCxnSpPr>
            <a:stCxn id="860" idx="3"/>
          </p:cNvCxnSpPr>
          <p:nvPr/>
        </p:nvCxnSpPr>
        <p:spPr>
          <a:xfrm>
            <a:off x="7075978" y="4225133"/>
            <a:ext cx="696300" cy="9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63" name="Google Shape;863;p37"/>
          <p:cNvCxnSpPr/>
          <p:nvPr/>
        </p:nvCxnSpPr>
        <p:spPr>
          <a:xfrm>
            <a:off x="5141903" y="4256401"/>
            <a:ext cx="1007277" cy="736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864" name="Google Shape;864;p37"/>
          <p:cNvSpPr txBox="1"/>
          <p:nvPr/>
        </p:nvSpPr>
        <p:spPr>
          <a:xfrm>
            <a:off x="2034999" y="2552242"/>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865" name="Google Shape;865;p37"/>
          <p:cNvSpPr txBox="1"/>
          <p:nvPr/>
        </p:nvSpPr>
        <p:spPr>
          <a:xfrm>
            <a:off x="2049511" y="4139717"/>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866" name="Google Shape;866;p37"/>
          <p:cNvSpPr txBox="1"/>
          <p:nvPr/>
        </p:nvSpPr>
        <p:spPr>
          <a:xfrm>
            <a:off x="2472805" y="2386229"/>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867" name="Google Shape;867;p37"/>
          <p:cNvSpPr txBox="1"/>
          <p:nvPr/>
        </p:nvSpPr>
        <p:spPr>
          <a:xfrm>
            <a:off x="1136801" y="847989"/>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868" name="Google Shape;868;p37"/>
          <p:cNvSpPr txBox="1"/>
          <p:nvPr/>
        </p:nvSpPr>
        <p:spPr>
          <a:xfrm>
            <a:off x="2447169" y="3694426"/>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869" name="Google Shape;869;p37"/>
          <p:cNvSpPr txBox="1"/>
          <p:nvPr/>
        </p:nvSpPr>
        <p:spPr>
          <a:xfrm>
            <a:off x="7855557" y="4059120"/>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870" name="Google Shape;870;p37"/>
          <p:cNvSpPr txBox="1"/>
          <p:nvPr/>
        </p:nvSpPr>
        <p:spPr>
          <a:xfrm>
            <a:off x="7855558" y="2748654"/>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871" name="Google Shape;871;p37"/>
          <p:cNvSpPr txBox="1"/>
          <p:nvPr/>
        </p:nvSpPr>
        <p:spPr>
          <a:xfrm>
            <a:off x="7855559" y="1203632"/>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872" name="Google Shape;872;p37"/>
          <p:cNvSpPr/>
          <p:nvPr/>
        </p:nvSpPr>
        <p:spPr>
          <a:xfrm>
            <a:off x="997737" y="1187903"/>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73" name="Google Shape;873;p37"/>
          <p:cNvCxnSpPr/>
          <p:nvPr/>
        </p:nvCxnSpPr>
        <p:spPr>
          <a:xfrm>
            <a:off x="1507534" y="1175779"/>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74" name="Google Shape;874;p37"/>
          <p:cNvSpPr/>
          <p:nvPr/>
        </p:nvSpPr>
        <p:spPr>
          <a:xfrm>
            <a:off x="997737" y="2726671"/>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75" name="Google Shape;875;p37"/>
          <p:cNvCxnSpPr/>
          <p:nvPr/>
        </p:nvCxnSpPr>
        <p:spPr>
          <a:xfrm>
            <a:off x="1507534" y="2714547"/>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876" name="Google Shape;876;p37"/>
          <p:cNvSpPr/>
          <p:nvPr/>
        </p:nvSpPr>
        <p:spPr>
          <a:xfrm>
            <a:off x="2472805" y="4064325"/>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77" name="Google Shape;877;p37"/>
          <p:cNvCxnSpPr/>
          <p:nvPr/>
        </p:nvCxnSpPr>
        <p:spPr>
          <a:xfrm>
            <a:off x="2982602" y="4052201"/>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878" name="Google Shape;878;p37"/>
          <p:cNvCxnSpPr>
            <a:endCxn id="842" idx="1"/>
          </p:cNvCxnSpPr>
          <p:nvPr/>
        </p:nvCxnSpPr>
        <p:spPr>
          <a:xfrm flipH="1" rot="10800000">
            <a:off x="1895793" y="1378615"/>
            <a:ext cx="562500" cy="297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79" name="Google Shape;879;p37"/>
          <p:cNvCxnSpPr/>
          <p:nvPr/>
        </p:nvCxnSpPr>
        <p:spPr>
          <a:xfrm flipH="1" rot="10800000">
            <a:off x="1903406" y="2938712"/>
            <a:ext cx="562535" cy="29658"/>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80" name="Google Shape;880;p37"/>
          <p:cNvCxnSpPr/>
          <p:nvPr/>
        </p:nvCxnSpPr>
        <p:spPr>
          <a:xfrm>
            <a:off x="3372720" y="4234103"/>
            <a:ext cx="1007277" cy="736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881" name="Google Shape;881;p37"/>
          <p:cNvSpPr txBox="1"/>
          <p:nvPr/>
        </p:nvSpPr>
        <p:spPr>
          <a:xfrm>
            <a:off x="1194628" y="1651172"/>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p</a:t>
            </a:r>
            <a:endParaRPr b="0" i="0" sz="1800" u="none" cap="none" strike="noStrike">
              <a:solidFill>
                <a:srgbClr val="000000"/>
              </a:solidFill>
              <a:latin typeface="Arial"/>
              <a:ea typeface="Arial"/>
              <a:cs typeface="Arial"/>
              <a:sym typeface="Arial"/>
            </a:endParaRPr>
          </a:p>
        </p:txBody>
      </p:sp>
      <p:sp>
        <p:nvSpPr>
          <p:cNvPr id="882" name="Google Shape;882;p37"/>
          <p:cNvSpPr txBox="1"/>
          <p:nvPr/>
        </p:nvSpPr>
        <p:spPr>
          <a:xfrm>
            <a:off x="1136801" y="3181350"/>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p</a:t>
            </a:r>
            <a:endParaRPr b="0" i="0" sz="1800" u="none" cap="none" strike="noStrike">
              <a:solidFill>
                <a:srgbClr val="000000"/>
              </a:solidFill>
              <a:latin typeface="Arial"/>
              <a:ea typeface="Arial"/>
              <a:cs typeface="Arial"/>
              <a:sym typeface="Arial"/>
            </a:endParaRPr>
          </a:p>
        </p:txBody>
      </p:sp>
      <p:sp>
        <p:nvSpPr>
          <p:cNvPr id="883" name="Google Shape;883;p37"/>
          <p:cNvSpPr txBox="1"/>
          <p:nvPr/>
        </p:nvSpPr>
        <p:spPr>
          <a:xfrm>
            <a:off x="6562169" y="831556"/>
            <a:ext cx="5229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 </a:t>
            </a:r>
            <a:endParaRPr b="0" i="0" sz="1400" u="none" cap="none" strike="noStrike">
              <a:solidFill>
                <a:srgbClr val="000000"/>
              </a:solidFill>
              <a:latin typeface="Arial"/>
              <a:ea typeface="Arial"/>
              <a:cs typeface="Arial"/>
              <a:sym typeface="Arial"/>
            </a:endParaRPr>
          </a:p>
        </p:txBody>
      </p:sp>
      <p:sp>
        <p:nvSpPr>
          <p:cNvPr id="884" name="Google Shape;884;p37"/>
          <p:cNvSpPr txBox="1"/>
          <p:nvPr/>
        </p:nvSpPr>
        <p:spPr>
          <a:xfrm>
            <a:off x="6562169" y="3694426"/>
            <a:ext cx="5229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 </a:t>
            </a:r>
            <a:endParaRPr b="0" i="0" sz="1400" u="none" cap="none" strike="noStrike">
              <a:solidFill>
                <a:srgbClr val="000000"/>
              </a:solidFill>
              <a:latin typeface="Arial"/>
              <a:ea typeface="Arial"/>
              <a:cs typeface="Arial"/>
              <a:sym typeface="Arial"/>
            </a:endParaRPr>
          </a:p>
        </p:txBody>
      </p:sp>
      <p:sp>
        <p:nvSpPr>
          <p:cNvPr id="885" name="Google Shape;885;p37"/>
          <p:cNvSpPr txBox="1"/>
          <p:nvPr/>
        </p:nvSpPr>
        <p:spPr>
          <a:xfrm>
            <a:off x="6538179" y="2386228"/>
            <a:ext cx="5229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5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500"/>
                                        <p:tgtEl>
                                          <p:spTgt spid="841"/>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5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500"/>
                                        <p:tgtEl>
                                          <p:spTgt spid="845"/>
                                        </p:tgtEl>
                                      </p:cBhvr>
                                    </p:animEffec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5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5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5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5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500"/>
                                        <p:tgtEl>
                                          <p:spTgt spid="849"/>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5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500"/>
                                        <p:tgtEl>
                                          <p:spTgt spid="874"/>
                                        </p:tgtEl>
                                      </p:cBhvr>
                                    </p:animEffect>
                                  </p:childTnLst>
                                </p:cTn>
                              </p:par>
                              <p:par>
                                <p:cTn fill="hold" nodeType="with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5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5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5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5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5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5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5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500"/>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5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5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500"/>
                                        <p:tgtEl>
                                          <p:spTgt spid="876"/>
                                        </p:tgtEl>
                                      </p:cBhvr>
                                    </p:animEffect>
                                  </p:childTnLst>
                                </p:cTn>
                              </p:par>
                              <p:par>
                                <p:cTn fill="hold" nodeType="with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500"/>
                                        <p:tgtEl>
                                          <p:spTgt spid="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grpSp>
        <p:nvGrpSpPr>
          <p:cNvPr id="890" name="Google Shape;890;p38"/>
          <p:cNvGrpSpPr/>
          <p:nvPr/>
        </p:nvGrpSpPr>
        <p:grpSpPr>
          <a:xfrm>
            <a:off x="8205422" y="618531"/>
            <a:ext cx="542905" cy="513995"/>
            <a:chOff x="5771847" y="1409894"/>
            <a:chExt cx="542905" cy="513995"/>
          </a:xfrm>
        </p:grpSpPr>
        <p:sp>
          <p:nvSpPr>
            <p:cNvPr id="891" name="Google Shape;891;p3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2" name="Google Shape;892;p38"/>
            <p:cNvGrpSpPr/>
            <p:nvPr/>
          </p:nvGrpSpPr>
          <p:grpSpPr>
            <a:xfrm>
              <a:off x="5777130" y="1409894"/>
              <a:ext cx="537622" cy="489019"/>
              <a:chOff x="5296797" y="3494398"/>
              <a:chExt cx="347841" cy="316374"/>
            </a:xfrm>
          </p:grpSpPr>
          <p:sp>
            <p:nvSpPr>
              <p:cNvPr id="893" name="Google Shape;893;p3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7" name="Google Shape;897;p38"/>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8"/>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9" name="Google Shape;899;p38"/>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900" name="Google Shape;900;p38"/>
          <p:cNvSpPr txBox="1"/>
          <p:nvPr/>
        </p:nvSpPr>
        <p:spPr>
          <a:xfrm>
            <a:off x="2040694" y="855913"/>
            <a:ext cx="6631738" cy="4262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int RemoveHead(LinkedList&amp; l, int&amp; x) {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if (l.head != NULL) {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NODE* node = l.head;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x = node-&gt;data; // Lưu giá trị của node head lại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l.head = node-&gt;next;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delete node; // Hủy node head đi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if (l.head == NULL)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l.tail = NULL;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return 1;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 </a:t>
            </a:r>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              return 0;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00000"/>
                </a:solidFill>
                <a:latin typeface="Arial"/>
                <a:ea typeface="Arial"/>
                <a:cs typeface="Arial"/>
                <a:sym typeface="Arial"/>
              </a:rPr>
              <a:t>}</a:t>
            </a:r>
            <a:endParaRPr b="0" i="0" sz="1800" u="none" cap="none" strike="noStrike">
              <a:solidFill>
                <a:srgbClr val="071339"/>
              </a:solidFill>
              <a:latin typeface="Arial"/>
              <a:ea typeface="Arial"/>
              <a:cs typeface="Arial"/>
              <a:sym typeface="Arial"/>
            </a:endParaRPr>
          </a:p>
        </p:txBody>
      </p:sp>
      <p:sp>
        <p:nvSpPr>
          <p:cNvPr id="901" name="Google Shape;901;p38"/>
          <p:cNvSpPr/>
          <p:nvPr/>
        </p:nvSpPr>
        <p:spPr>
          <a:xfrm>
            <a:off x="1295400" y="-525183"/>
            <a:ext cx="1828800" cy="1143714"/>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2" name="Google Shape;902;p38"/>
          <p:cNvSpPr txBox="1"/>
          <p:nvPr/>
        </p:nvSpPr>
        <p:spPr>
          <a:xfrm>
            <a:off x="1524000" y="11393"/>
            <a:ext cx="24058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Xóa ở đầu</a:t>
            </a:r>
            <a:endParaRPr/>
          </a:p>
        </p:txBody>
      </p:sp>
      <p:sp>
        <p:nvSpPr>
          <p:cNvPr id="903" name="Google Shape;903;p38"/>
          <p:cNvSpPr txBox="1"/>
          <p:nvPr/>
        </p:nvSpPr>
        <p:spPr>
          <a:xfrm>
            <a:off x="1524000" y="495129"/>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4. Cài đặt thuật toán: </a:t>
            </a:r>
            <a:endParaRPr b="0" i="0" sz="2000" u="none" cap="none" strike="noStrike">
              <a:solidFill>
                <a:srgbClr val="14338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grpSp>
        <p:nvGrpSpPr>
          <p:cNvPr id="908" name="Google Shape;908;p39"/>
          <p:cNvGrpSpPr/>
          <p:nvPr/>
        </p:nvGrpSpPr>
        <p:grpSpPr>
          <a:xfrm>
            <a:off x="8205422" y="618531"/>
            <a:ext cx="542905" cy="513995"/>
            <a:chOff x="5771847" y="1409894"/>
            <a:chExt cx="542905" cy="513995"/>
          </a:xfrm>
        </p:grpSpPr>
        <p:sp>
          <p:nvSpPr>
            <p:cNvPr id="909" name="Google Shape;909;p39"/>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0" name="Google Shape;910;p39"/>
            <p:cNvGrpSpPr/>
            <p:nvPr/>
          </p:nvGrpSpPr>
          <p:grpSpPr>
            <a:xfrm>
              <a:off x="5777130" y="1409894"/>
              <a:ext cx="537622" cy="489019"/>
              <a:chOff x="5296797" y="3494398"/>
              <a:chExt cx="347841" cy="316374"/>
            </a:xfrm>
          </p:grpSpPr>
          <p:sp>
            <p:nvSpPr>
              <p:cNvPr id="911" name="Google Shape;911;p39"/>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9"/>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9"/>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9"/>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5" name="Google Shape;915;p39"/>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9"/>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7" name="Google Shape;917;p39"/>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918" name="Google Shape;918;p39"/>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Xóa phần tử khỏi danh sách</a:t>
            </a:r>
            <a:endParaRPr b="1" i="0" sz="3200" u="none" cap="none" strike="noStrike">
              <a:solidFill>
                <a:srgbClr val="14338F"/>
              </a:solidFill>
              <a:latin typeface="Arial"/>
              <a:ea typeface="Arial"/>
              <a:cs typeface="Arial"/>
              <a:sym typeface="Arial"/>
            </a:endParaRPr>
          </a:p>
        </p:txBody>
      </p:sp>
      <p:sp>
        <p:nvSpPr>
          <p:cNvPr id="919" name="Google Shape;919;p39"/>
          <p:cNvSpPr txBox="1"/>
          <p:nvPr/>
        </p:nvSpPr>
        <p:spPr>
          <a:xfrm>
            <a:off x="2066668" y="919369"/>
            <a:ext cx="38769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Xóa p ở sau q</a:t>
            </a:r>
            <a:endParaRPr b="1" i="0" sz="2400" u="none" cap="none" strike="noStrike">
              <a:solidFill>
                <a:srgbClr val="14338F"/>
              </a:solidFill>
              <a:latin typeface="Arial"/>
              <a:ea typeface="Arial"/>
              <a:cs typeface="Arial"/>
              <a:sym typeface="Arial"/>
            </a:endParaRPr>
          </a:p>
        </p:txBody>
      </p:sp>
      <p:sp>
        <p:nvSpPr>
          <p:cNvPr id="920" name="Google Shape;920;p39"/>
          <p:cNvSpPr txBox="1"/>
          <p:nvPr/>
        </p:nvSpPr>
        <p:spPr>
          <a:xfrm>
            <a:off x="609600" y="1497167"/>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1.Ý tưởng:</a:t>
            </a:r>
            <a:endParaRPr b="0" i="0" sz="2000" u="none" cap="none" strike="noStrike">
              <a:solidFill>
                <a:srgbClr val="14338F"/>
              </a:solidFill>
              <a:latin typeface="Arial"/>
              <a:ea typeface="Arial"/>
              <a:cs typeface="Arial"/>
              <a:sym typeface="Arial"/>
            </a:endParaRPr>
          </a:p>
        </p:txBody>
      </p:sp>
      <p:sp>
        <p:nvSpPr>
          <p:cNvPr id="921" name="Google Shape;921;p39"/>
          <p:cNvSpPr txBox="1"/>
          <p:nvPr/>
        </p:nvSpPr>
        <p:spPr>
          <a:xfrm>
            <a:off x="819305" y="1915551"/>
            <a:ext cx="739140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0D225F"/>
                </a:solidFill>
                <a:latin typeface="Arial"/>
                <a:ea typeface="Arial"/>
                <a:cs typeface="Arial"/>
                <a:sym typeface="Arial"/>
              </a:rPr>
              <a:t>Ta kiểm tra xem node q có NULL hay không, nếu node q NULL thì không tồn tại trong danh sách, do đó trả về 0, không xóa. Nếu node q khác NULL nhưng next là p bằng NULL thì không xóa, trả về 0. Nếu node p tồn tại, ta thực hiện kiểm tra xem node p có phải là tail hay không, nếu node p là tail thì gán lại tail là q, tức là node trước đó để xóa node p đi.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p:nvPr/>
        </p:nvSpPr>
        <p:spPr>
          <a:xfrm flipH="1">
            <a:off x="3399151" y="48308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a:off x="4375638" y="44863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p4"/>
          <p:cNvGrpSpPr/>
          <p:nvPr/>
        </p:nvGrpSpPr>
        <p:grpSpPr>
          <a:xfrm>
            <a:off x="8638170" y="1122087"/>
            <a:ext cx="416136" cy="393925"/>
            <a:chOff x="5771847" y="1409894"/>
            <a:chExt cx="542905" cy="513995"/>
          </a:xfrm>
        </p:grpSpPr>
        <p:sp>
          <p:nvSpPr>
            <p:cNvPr id="193" name="Google Shape;193;p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 name="Google Shape;194;p4"/>
            <p:cNvGrpSpPr/>
            <p:nvPr/>
          </p:nvGrpSpPr>
          <p:grpSpPr>
            <a:xfrm>
              <a:off x="5777130" y="1409894"/>
              <a:ext cx="537622" cy="489019"/>
              <a:chOff x="5296797" y="3494398"/>
              <a:chExt cx="347841" cy="316374"/>
            </a:xfrm>
          </p:grpSpPr>
          <p:sp>
            <p:nvSpPr>
              <p:cNvPr id="195" name="Google Shape;195;p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99" name="Google Shape;199;p4"/>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sp>
        <p:nvSpPr>
          <p:cNvPr id="200" name="Google Shape;200;p4"/>
          <p:cNvSpPr/>
          <p:nvPr/>
        </p:nvSpPr>
        <p:spPr>
          <a:xfrm>
            <a:off x="684008" y="2343150"/>
            <a:ext cx="777686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Danh sách liên kết vòng(Circular Linked List): Có thêm sự kết nối giữa 2 phần tử đầu tiên và phần tử cuối cùng để tạo thành vòng khép kín.</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1202066" y="256293"/>
            <a:ext cx="749832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Danh sách liên kết đôi(Double linked list): Có sự kết nối 2 chiều giữa phần tử phía trước với phần tử phía sau.</a:t>
            </a:r>
            <a:endParaRPr b="0" i="0" sz="1600" u="none" cap="none" strike="noStrike">
              <a:solidFill>
                <a:srgbClr val="000000"/>
              </a:solidFill>
              <a:latin typeface="Arial"/>
              <a:ea typeface="Arial"/>
              <a:cs typeface="Arial"/>
              <a:sym typeface="Arial"/>
            </a:endParaRPr>
          </a:p>
        </p:txBody>
      </p:sp>
      <p:pic>
        <p:nvPicPr>
          <p:cNvPr id="202" name="Google Shape;202;p4"/>
          <p:cNvPicPr preferRelativeResize="0"/>
          <p:nvPr/>
        </p:nvPicPr>
        <p:blipFill rotWithShape="1">
          <a:blip r:embed="rId4">
            <a:alphaModFix/>
          </a:blip>
          <a:srcRect b="0" l="0" r="0" t="0"/>
          <a:stretch/>
        </p:blipFill>
        <p:spPr>
          <a:xfrm>
            <a:off x="1831831" y="2989481"/>
            <a:ext cx="6480960" cy="1944288"/>
          </a:xfrm>
          <a:prstGeom prst="rect">
            <a:avLst/>
          </a:prstGeom>
          <a:noFill/>
          <a:ln>
            <a:noFill/>
          </a:ln>
        </p:spPr>
      </p:pic>
      <p:pic>
        <p:nvPicPr>
          <p:cNvPr id="203" name="Google Shape;203;p4"/>
          <p:cNvPicPr preferRelativeResize="0"/>
          <p:nvPr/>
        </p:nvPicPr>
        <p:blipFill rotWithShape="1">
          <a:blip r:embed="rId5">
            <a:alphaModFix/>
          </a:blip>
          <a:srcRect b="0" l="0" r="0" t="0"/>
          <a:stretch/>
        </p:blipFill>
        <p:spPr>
          <a:xfrm>
            <a:off x="1487731" y="861038"/>
            <a:ext cx="6600825" cy="129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grpSp>
        <p:nvGrpSpPr>
          <p:cNvPr id="926" name="Google Shape;926;p40"/>
          <p:cNvGrpSpPr/>
          <p:nvPr/>
        </p:nvGrpSpPr>
        <p:grpSpPr>
          <a:xfrm>
            <a:off x="8205422" y="618531"/>
            <a:ext cx="542905" cy="513995"/>
            <a:chOff x="5771847" y="1409894"/>
            <a:chExt cx="542905" cy="513995"/>
          </a:xfrm>
        </p:grpSpPr>
        <p:sp>
          <p:nvSpPr>
            <p:cNvPr id="927" name="Google Shape;927;p4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8" name="Google Shape;928;p40"/>
            <p:cNvGrpSpPr/>
            <p:nvPr/>
          </p:nvGrpSpPr>
          <p:grpSpPr>
            <a:xfrm>
              <a:off x="5777130" y="1409894"/>
              <a:ext cx="537622" cy="489019"/>
              <a:chOff x="5296797" y="3494398"/>
              <a:chExt cx="347841" cy="316374"/>
            </a:xfrm>
          </p:grpSpPr>
          <p:sp>
            <p:nvSpPr>
              <p:cNvPr id="929" name="Google Shape;929;p4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33" name="Google Shape;933;p40"/>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0"/>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5" name="Google Shape;935;p40"/>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936" name="Google Shape;936;p40"/>
          <p:cNvSpPr txBox="1"/>
          <p:nvPr/>
        </p:nvSpPr>
        <p:spPr>
          <a:xfrm>
            <a:off x="609600" y="1497167"/>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71339"/>
                </a:solidFill>
                <a:latin typeface="Arial"/>
                <a:ea typeface="Arial"/>
                <a:cs typeface="Arial"/>
                <a:sym typeface="Arial"/>
              </a:rPr>
              <a:t>3. Các bước thực hiện </a:t>
            </a:r>
            <a:r>
              <a:rPr b="0" i="0" lang="en-US" sz="2000" u="none" cap="none" strike="noStrike">
                <a:solidFill>
                  <a:srgbClr val="14338F"/>
                </a:solidFill>
                <a:latin typeface="Arial"/>
                <a:ea typeface="Arial"/>
                <a:cs typeface="Arial"/>
                <a:sym typeface="Arial"/>
              </a:rPr>
              <a:t>: </a:t>
            </a:r>
            <a:endParaRPr b="0" i="0" sz="2000" u="none" cap="none" strike="noStrike">
              <a:solidFill>
                <a:srgbClr val="14338F"/>
              </a:solidFill>
              <a:latin typeface="Arial"/>
              <a:ea typeface="Arial"/>
              <a:cs typeface="Arial"/>
              <a:sym typeface="Arial"/>
            </a:endParaRPr>
          </a:p>
        </p:txBody>
      </p:sp>
      <p:sp>
        <p:nvSpPr>
          <p:cNvPr id="937" name="Google Shape;937;p40"/>
          <p:cNvSpPr txBox="1"/>
          <p:nvPr/>
        </p:nvSpPr>
        <p:spPr>
          <a:xfrm>
            <a:off x="609600" y="1915551"/>
            <a:ext cx="8085529" cy="4201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cap="none" strike="noStrike">
              <a:solidFill>
                <a:srgbClr val="071339"/>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Khai báo một con trỏ p để lưu lại địa chỉ của Node: </a:t>
            </a:r>
            <a:endParaRPr/>
          </a:p>
          <a:p>
            <a:pPr indent="0" lvl="0" marL="0" marR="0" rtl="0" algn="l">
              <a:lnSpc>
                <a:spcPct val="100000"/>
              </a:lnSpc>
              <a:spcBef>
                <a:spcPts val="600"/>
              </a:spcBef>
              <a:spcAft>
                <a:spcPts val="0"/>
              </a:spcAft>
              <a:buNone/>
            </a:pPr>
            <a:r>
              <a:rPr b="0" i="0" lang="en-US" sz="1800" u="none" cap="none" strike="noStrike">
                <a:solidFill>
                  <a:srgbClr val="071339"/>
                </a:solidFill>
                <a:latin typeface="Arial"/>
                <a:ea typeface="Arial"/>
                <a:cs typeface="Arial"/>
                <a:sym typeface="Arial"/>
              </a:rPr>
              <a:t>	NODE* p = q-&gt;next;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71339"/>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Cập nhập lại giá trị next của Node q:</a:t>
            </a:r>
            <a:endParaRPr/>
          </a:p>
          <a:p>
            <a:pPr indent="0" lvl="0" marL="0" marR="0" rtl="0" algn="l">
              <a:lnSpc>
                <a:spcPct val="100000"/>
              </a:lnSpc>
              <a:spcBef>
                <a:spcPts val="600"/>
              </a:spcBef>
              <a:spcAft>
                <a:spcPts val="0"/>
              </a:spcAft>
              <a:buNone/>
            </a:pPr>
            <a:r>
              <a:rPr b="0" i="0" lang="en-US" sz="1800" u="none" cap="none" strike="noStrike">
                <a:solidFill>
                  <a:srgbClr val="071339"/>
                </a:solidFill>
                <a:latin typeface="Arial"/>
                <a:ea typeface="Arial"/>
                <a:cs typeface="Arial"/>
                <a:sym typeface="Arial"/>
              </a:rPr>
              <a:t>	q-&gt;next = p-&gt;next;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71339"/>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Giải phóng vùng nhớ của Node cần xóa: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800" u="none" cap="none" strike="noStrike">
                <a:solidFill>
                  <a:srgbClr val="071339"/>
                </a:solidFill>
                <a:latin typeface="Arial"/>
                <a:ea typeface="Arial"/>
                <a:cs typeface="Arial"/>
                <a:sym typeface="Arial"/>
              </a:rPr>
              <a:t>	delete p;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br>
              <a:rPr b="0" i="0" lang="en-US" sz="1800" u="none" cap="none" strike="noStrike">
                <a:solidFill>
                  <a:srgbClr val="071339"/>
                </a:solidFill>
                <a:latin typeface="Arial"/>
                <a:ea typeface="Arial"/>
                <a:cs typeface="Arial"/>
                <a:sym typeface="Arial"/>
              </a:rPr>
            </a:b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br>
              <a:rPr b="0" i="0" lang="en-US" sz="1800" u="none" cap="none" strike="noStrike">
                <a:solidFill>
                  <a:srgbClr val="071339"/>
                </a:solidFill>
                <a:latin typeface="Arial"/>
                <a:ea typeface="Arial"/>
                <a:cs typeface="Arial"/>
                <a:sym typeface="Arial"/>
              </a:rPr>
            </a:br>
            <a:endParaRPr b="0" i="0" sz="1800" u="none" cap="none" strike="noStrike">
              <a:solidFill>
                <a:srgbClr val="071339"/>
              </a:solidFill>
              <a:latin typeface="Arial"/>
              <a:ea typeface="Arial"/>
              <a:cs typeface="Arial"/>
              <a:sym typeface="Arial"/>
            </a:endParaRPr>
          </a:p>
        </p:txBody>
      </p:sp>
      <p:sp>
        <p:nvSpPr>
          <p:cNvPr id="938" name="Google Shape;938;p40"/>
          <p:cNvSpPr txBox="1"/>
          <p:nvPr/>
        </p:nvSpPr>
        <p:spPr>
          <a:xfrm>
            <a:off x="983163" y="281011"/>
            <a:ext cx="77482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Xóa phần tử khỏi danh sách</a:t>
            </a:r>
            <a:endParaRPr b="1" i="0" sz="3200" u="none" cap="none" strike="noStrike">
              <a:solidFill>
                <a:srgbClr val="14338F"/>
              </a:solidFill>
              <a:latin typeface="Arial"/>
              <a:ea typeface="Arial"/>
              <a:cs typeface="Arial"/>
              <a:sym typeface="Arial"/>
            </a:endParaRPr>
          </a:p>
        </p:txBody>
      </p:sp>
      <p:sp>
        <p:nvSpPr>
          <p:cNvPr id="939" name="Google Shape;939;p40"/>
          <p:cNvSpPr txBox="1"/>
          <p:nvPr/>
        </p:nvSpPr>
        <p:spPr>
          <a:xfrm>
            <a:off x="2066668" y="919369"/>
            <a:ext cx="38769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Xóa p ở sau q</a:t>
            </a:r>
            <a:endParaRPr b="1" i="0" sz="2400" u="none" cap="none" strike="noStrike">
              <a:solidFill>
                <a:srgbClr val="14338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id="944" name="Google Shape;944;p41"/>
          <p:cNvPicPr preferRelativeResize="0"/>
          <p:nvPr/>
        </p:nvPicPr>
        <p:blipFill rotWithShape="1">
          <a:blip r:embed="rId3">
            <a:alphaModFix/>
          </a:blip>
          <a:srcRect b="0" l="0" r="0" t="0"/>
          <a:stretch/>
        </p:blipFill>
        <p:spPr>
          <a:xfrm>
            <a:off x="-533400" y="-552450"/>
            <a:ext cx="2617966" cy="2440734"/>
          </a:xfrm>
          <a:prstGeom prst="rect">
            <a:avLst/>
          </a:prstGeom>
          <a:noFill/>
          <a:ln>
            <a:noFill/>
          </a:ln>
        </p:spPr>
      </p:pic>
      <p:sp>
        <p:nvSpPr>
          <p:cNvPr id="945" name="Google Shape;945;p41"/>
          <p:cNvSpPr/>
          <p:nvPr/>
        </p:nvSpPr>
        <p:spPr>
          <a:xfrm>
            <a:off x="4550536" y="939094"/>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46" name="Google Shape;946;p41"/>
          <p:cNvCxnSpPr/>
          <p:nvPr/>
        </p:nvCxnSpPr>
        <p:spPr>
          <a:xfrm>
            <a:off x="5007225" y="939094"/>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947" name="Google Shape;947;p41"/>
          <p:cNvSpPr/>
          <p:nvPr/>
        </p:nvSpPr>
        <p:spPr>
          <a:xfrm>
            <a:off x="1713343" y="951218"/>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48" name="Google Shape;948;p41"/>
          <p:cNvCxnSpPr/>
          <p:nvPr/>
        </p:nvCxnSpPr>
        <p:spPr>
          <a:xfrm>
            <a:off x="2223140" y="933898"/>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949" name="Google Shape;949;p41"/>
          <p:cNvSpPr/>
          <p:nvPr/>
        </p:nvSpPr>
        <p:spPr>
          <a:xfrm>
            <a:off x="3129161" y="939094"/>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50" name="Google Shape;950;p41"/>
          <p:cNvCxnSpPr/>
          <p:nvPr/>
        </p:nvCxnSpPr>
        <p:spPr>
          <a:xfrm>
            <a:off x="3638958" y="92697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951" name="Google Shape;951;p41"/>
          <p:cNvCxnSpPr/>
          <p:nvPr/>
        </p:nvCxnSpPr>
        <p:spPr>
          <a:xfrm>
            <a:off x="2604139" y="1163285"/>
            <a:ext cx="550077" cy="11986"/>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52" name="Google Shape;952;p41"/>
          <p:cNvCxnSpPr>
            <a:stCxn id="949" idx="3"/>
          </p:cNvCxnSpPr>
          <p:nvPr/>
        </p:nvCxnSpPr>
        <p:spPr>
          <a:xfrm flipH="1" rot="10800000">
            <a:off x="4019957" y="1128849"/>
            <a:ext cx="530700" cy="12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53" name="Google Shape;953;p41"/>
          <p:cNvSpPr/>
          <p:nvPr/>
        </p:nvSpPr>
        <p:spPr>
          <a:xfrm>
            <a:off x="5857995" y="933898"/>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54" name="Google Shape;954;p41"/>
          <p:cNvCxnSpPr/>
          <p:nvPr/>
        </p:nvCxnSpPr>
        <p:spPr>
          <a:xfrm>
            <a:off x="6314684" y="933898"/>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955" name="Google Shape;955;p41"/>
          <p:cNvCxnSpPr/>
          <p:nvPr/>
        </p:nvCxnSpPr>
        <p:spPr>
          <a:xfrm flipH="1" rot="10800000">
            <a:off x="5327416" y="1135653"/>
            <a:ext cx="530579" cy="12124"/>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56" name="Google Shape;956;p41"/>
          <p:cNvCxnSpPr>
            <a:stCxn id="953" idx="3"/>
          </p:cNvCxnSpPr>
          <p:nvPr/>
        </p:nvCxnSpPr>
        <p:spPr>
          <a:xfrm>
            <a:off x="6644975" y="1124398"/>
            <a:ext cx="590400" cy="23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57" name="Google Shape;957;p41"/>
          <p:cNvSpPr/>
          <p:nvPr/>
        </p:nvSpPr>
        <p:spPr>
          <a:xfrm>
            <a:off x="4563668" y="2334386"/>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58" name="Google Shape;958;p41"/>
          <p:cNvCxnSpPr/>
          <p:nvPr/>
        </p:nvCxnSpPr>
        <p:spPr>
          <a:xfrm>
            <a:off x="5020357" y="2334386"/>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959" name="Google Shape;959;p41"/>
          <p:cNvSpPr/>
          <p:nvPr/>
        </p:nvSpPr>
        <p:spPr>
          <a:xfrm>
            <a:off x="1726475" y="2346510"/>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60" name="Google Shape;960;p41"/>
          <p:cNvCxnSpPr/>
          <p:nvPr/>
        </p:nvCxnSpPr>
        <p:spPr>
          <a:xfrm>
            <a:off x="2236272" y="232919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961" name="Google Shape;961;p41"/>
          <p:cNvSpPr/>
          <p:nvPr/>
        </p:nvSpPr>
        <p:spPr>
          <a:xfrm>
            <a:off x="3142293" y="2334386"/>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62" name="Google Shape;962;p41"/>
          <p:cNvCxnSpPr/>
          <p:nvPr/>
        </p:nvCxnSpPr>
        <p:spPr>
          <a:xfrm>
            <a:off x="3652090" y="2322262"/>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963" name="Google Shape;963;p41"/>
          <p:cNvCxnSpPr/>
          <p:nvPr/>
        </p:nvCxnSpPr>
        <p:spPr>
          <a:xfrm>
            <a:off x="2617271" y="2558577"/>
            <a:ext cx="550077" cy="11986"/>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64" name="Google Shape;964;p41"/>
          <p:cNvSpPr/>
          <p:nvPr/>
        </p:nvSpPr>
        <p:spPr>
          <a:xfrm>
            <a:off x="5871127" y="2329190"/>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65" name="Google Shape;965;p41"/>
          <p:cNvCxnSpPr/>
          <p:nvPr/>
        </p:nvCxnSpPr>
        <p:spPr>
          <a:xfrm>
            <a:off x="6327816" y="232919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966" name="Google Shape;966;p41"/>
          <p:cNvCxnSpPr/>
          <p:nvPr/>
        </p:nvCxnSpPr>
        <p:spPr>
          <a:xfrm flipH="1" rot="10800000">
            <a:off x="5340548" y="2530945"/>
            <a:ext cx="530579" cy="12124"/>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67" name="Google Shape;967;p41"/>
          <p:cNvCxnSpPr>
            <a:stCxn id="964" idx="3"/>
          </p:cNvCxnSpPr>
          <p:nvPr/>
        </p:nvCxnSpPr>
        <p:spPr>
          <a:xfrm>
            <a:off x="6658107" y="2519690"/>
            <a:ext cx="590400" cy="23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68" name="Google Shape;968;p41"/>
          <p:cNvSpPr/>
          <p:nvPr/>
        </p:nvSpPr>
        <p:spPr>
          <a:xfrm>
            <a:off x="1713342" y="3870510"/>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69" name="Google Shape;969;p41"/>
          <p:cNvCxnSpPr/>
          <p:nvPr/>
        </p:nvCxnSpPr>
        <p:spPr>
          <a:xfrm>
            <a:off x="2223139" y="3853190"/>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970" name="Google Shape;970;p41"/>
          <p:cNvSpPr/>
          <p:nvPr/>
        </p:nvSpPr>
        <p:spPr>
          <a:xfrm>
            <a:off x="3129160" y="3858386"/>
            <a:ext cx="890796" cy="40351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71" name="Google Shape;971;p41"/>
          <p:cNvCxnSpPr/>
          <p:nvPr/>
        </p:nvCxnSpPr>
        <p:spPr>
          <a:xfrm>
            <a:off x="3638957" y="3846262"/>
            <a:ext cx="0" cy="40351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972" name="Google Shape;972;p41"/>
          <p:cNvCxnSpPr/>
          <p:nvPr/>
        </p:nvCxnSpPr>
        <p:spPr>
          <a:xfrm>
            <a:off x="2604138" y="4082577"/>
            <a:ext cx="550077" cy="11986"/>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73" name="Google Shape;973;p41"/>
          <p:cNvCxnSpPr>
            <a:stCxn id="970" idx="3"/>
            <a:endCxn id="974" idx="1"/>
          </p:cNvCxnSpPr>
          <p:nvPr/>
        </p:nvCxnSpPr>
        <p:spPr>
          <a:xfrm flipH="1" rot="10800000">
            <a:off x="4019956" y="4043641"/>
            <a:ext cx="1838100" cy="165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74" name="Google Shape;974;p41"/>
          <p:cNvSpPr/>
          <p:nvPr/>
        </p:nvSpPr>
        <p:spPr>
          <a:xfrm>
            <a:off x="5857994" y="3853190"/>
            <a:ext cx="786980" cy="381000"/>
          </a:xfrm>
          <a:prstGeom prst="rect">
            <a:avLst/>
          </a:prstGeom>
          <a:solidFill>
            <a:schemeClr val="accent4"/>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75" name="Google Shape;975;p41"/>
          <p:cNvCxnSpPr/>
          <p:nvPr/>
        </p:nvCxnSpPr>
        <p:spPr>
          <a:xfrm>
            <a:off x="6314683" y="3853190"/>
            <a:ext cx="0" cy="3810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976" name="Google Shape;976;p41"/>
          <p:cNvCxnSpPr>
            <a:stCxn id="974" idx="3"/>
          </p:cNvCxnSpPr>
          <p:nvPr/>
        </p:nvCxnSpPr>
        <p:spPr>
          <a:xfrm>
            <a:off x="6644974" y="4043690"/>
            <a:ext cx="590400" cy="234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77" name="Google Shape;977;p41"/>
          <p:cNvSpPr txBox="1"/>
          <p:nvPr/>
        </p:nvSpPr>
        <p:spPr>
          <a:xfrm>
            <a:off x="4143220" y="2825464"/>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978" name="Google Shape;978;p41"/>
          <p:cNvSpPr txBox="1"/>
          <p:nvPr/>
        </p:nvSpPr>
        <p:spPr>
          <a:xfrm>
            <a:off x="4802000" y="3716621"/>
            <a:ext cx="2840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979" name="Google Shape;979;p41"/>
          <p:cNvSpPr txBox="1"/>
          <p:nvPr/>
        </p:nvSpPr>
        <p:spPr>
          <a:xfrm>
            <a:off x="7248534" y="975705"/>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980" name="Google Shape;980;p41"/>
          <p:cNvSpPr txBox="1"/>
          <p:nvPr/>
        </p:nvSpPr>
        <p:spPr>
          <a:xfrm>
            <a:off x="7214200" y="3918376"/>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981" name="Google Shape;981;p41"/>
          <p:cNvSpPr txBox="1"/>
          <p:nvPr/>
        </p:nvSpPr>
        <p:spPr>
          <a:xfrm>
            <a:off x="7235401" y="2402413"/>
            <a:ext cx="6431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NULL</a:t>
            </a:r>
            <a:endParaRPr b="0" i="0" sz="1400" u="none" cap="none" strike="noStrike">
              <a:solidFill>
                <a:srgbClr val="000000"/>
              </a:solidFill>
              <a:latin typeface="Arial"/>
              <a:ea typeface="Arial"/>
              <a:cs typeface="Arial"/>
              <a:sym typeface="Arial"/>
            </a:endParaRPr>
          </a:p>
        </p:txBody>
      </p:sp>
      <p:sp>
        <p:nvSpPr>
          <p:cNvPr id="982" name="Google Shape;982;p41"/>
          <p:cNvSpPr txBox="1"/>
          <p:nvPr/>
        </p:nvSpPr>
        <p:spPr>
          <a:xfrm>
            <a:off x="4784681" y="548802"/>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p</a:t>
            </a:r>
            <a:endParaRPr b="0" i="0" sz="1800" u="none" cap="none" strike="noStrike">
              <a:solidFill>
                <a:srgbClr val="000000"/>
              </a:solidFill>
              <a:latin typeface="Arial"/>
              <a:ea typeface="Arial"/>
              <a:cs typeface="Arial"/>
              <a:sym typeface="Arial"/>
            </a:endParaRPr>
          </a:p>
        </p:txBody>
      </p:sp>
      <p:sp>
        <p:nvSpPr>
          <p:cNvPr id="983" name="Google Shape;983;p41"/>
          <p:cNvSpPr txBox="1"/>
          <p:nvPr/>
        </p:nvSpPr>
        <p:spPr>
          <a:xfrm>
            <a:off x="4669622" y="1854831"/>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p</a:t>
            </a:r>
            <a:endParaRPr b="0" i="0" sz="1800" u="none" cap="none" strike="noStrike">
              <a:solidFill>
                <a:srgbClr val="000000"/>
              </a:solidFill>
              <a:latin typeface="Arial"/>
              <a:ea typeface="Arial"/>
              <a:cs typeface="Arial"/>
              <a:sym typeface="Arial"/>
            </a:endParaRPr>
          </a:p>
        </p:txBody>
      </p:sp>
      <p:sp>
        <p:nvSpPr>
          <p:cNvPr id="984" name="Google Shape;984;p41"/>
          <p:cNvSpPr txBox="1"/>
          <p:nvPr/>
        </p:nvSpPr>
        <p:spPr>
          <a:xfrm>
            <a:off x="3306616" y="513037"/>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985" name="Google Shape;985;p41"/>
          <p:cNvSpPr txBox="1"/>
          <p:nvPr/>
        </p:nvSpPr>
        <p:spPr>
          <a:xfrm>
            <a:off x="3237013" y="3471877"/>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sp>
        <p:nvSpPr>
          <p:cNvPr id="986" name="Google Shape;986;p41"/>
          <p:cNvSpPr txBox="1"/>
          <p:nvPr/>
        </p:nvSpPr>
        <p:spPr>
          <a:xfrm>
            <a:off x="3255244" y="1965054"/>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q</a:t>
            </a:r>
            <a:endParaRPr b="0" i="0" sz="1800" u="none" cap="none" strike="noStrike">
              <a:solidFill>
                <a:srgbClr val="000000"/>
              </a:solidFill>
              <a:latin typeface="Arial"/>
              <a:ea typeface="Arial"/>
              <a:cs typeface="Arial"/>
              <a:sym typeface="Arial"/>
            </a:endParaRPr>
          </a:p>
        </p:txBody>
      </p:sp>
      <p:cxnSp>
        <p:nvCxnSpPr>
          <p:cNvPr id="987" name="Google Shape;987;p41"/>
          <p:cNvCxnSpPr>
            <a:stCxn id="961" idx="2"/>
          </p:cNvCxnSpPr>
          <p:nvPr/>
        </p:nvCxnSpPr>
        <p:spPr>
          <a:xfrm>
            <a:off x="3587691" y="2737896"/>
            <a:ext cx="0" cy="4164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988" name="Google Shape;988;p41"/>
          <p:cNvCxnSpPr>
            <a:endCxn id="964" idx="2"/>
          </p:cNvCxnSpPr>
          <p:nvPr/>
        </p:nvCxnSpPr>
        <p:spPr>
          <a:xfrm flipH="1" rot="10800000">
            <a:off x="3568217" y="2710190"/>
            <a:ext cx="2696400" cy="444000"/>
          </a:xfrm>
          <a:prstGeom prst="bentConnector2">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989" name="Google Shape;989;p41"/>
          <p:cNvSpPr txBox="1"/>
          <p:nvPr/>
        </p:nvSpPr>
        <p:spPr>
          <a:xfrm>
            <a:off x="1749469" y="647855"/>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990" name="Google Shape;990;p41"/>
          <p:cNvSpPr txBox="1"/>
          <p:nvPr/>
        </p:nvSpPr>
        <p:spPr>
          <a:xfrm>
            <a:off x="1713343" y="1965054"/>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991" name="Google Shape;991;p41"/>
          <p:cNvSpPr txBox="1"/>
          <p:nvPr/>
        </p:nvSpPr>
        <p:spPr>
          <a:xfrm>
            <a:off x="1726475" y="3562733"/>
            <a:ext cx="6126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Head</a:t>
            </a:r>
            <a:endParaRPr b="0" i="0" sz="1400" u="none" cap="none" strike="noStrike">
              <a:solidFill>
                <a:srgbClr val="000000"/>
              </a:solidFill>
              <a:latin typeface="Arial"/>
              <a:ea typeface="Arial"/>
              <a:cs typeface="Arial"/>
              <a:sym typeface="Arial"/>
            </a:endParaRPr>
          </a:p>
        </p:txBody>
      </p:sp>
      <p:sp>
        <p:nvSpPr>
          <p:cNvPr id="992" name="Google Shape;992;p41"/>
          <p:cNvSpPr txBox="1"/>
          <p:nvPr/>
        </p:nvSpPr>
        <p:spPr>
          <a:xfrm>
            <a:off x="5871127" y="610445"/>
            <a:ext cx="5229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 </a:t>
            </a:r>
            <a:endParaRPr b="0" i="0" sz="1400" u="none" cap="none" strike="noStrike">
              <a:solidFill>
                <a:srgbClr val="000000"/>
              </a:solidFill>
              <a:latin typeface="Arial"/>
              <a:ea typeface="Arial"/>
              <a:cs typeface="Arial"/>
              <a:sym typeface="Arial"/>
            </a:endParaRPr>
          </a:p>
        </p:txBody>
      </p:sp>
      <p:sp>
        <p:nvSpPr>
          <p:cNvPr id="993" name="Google Shape;993;p41"/>
          <p:cNvSpPr txBox="1"/>
          <p:nvPr/>
        </p:nvSpPr>
        <p:spPr>
          <a:xfrm>
            <a:off x="5857994" y="1995831"/>
            <a:ext cx="5229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 </a:t>
            </a:r>
            <a:endParaRPr b="0" i="0" sz="1400" u="none" cap="none" strike="noStrike">
              <a:solidFill>
                <a:srgbClr val="000000"/>
              </a:solidFill>
              <a:latin typeface="Arial"/>
              <a:ea typeface="Arial"/>
              <a:cs typeface="Arial"/>
              <a:sym typeface="Arial"/>
            </a:endParaRPr>
          </a:p>
        </p:txBody>
      </p:sp>
      <p:sp>
        <p:nvSpPr>
          <p:cNvPr id="994" name="Google Shape;994;p41"/>
          <p:cNvSpPr txBox="1"/>
          <p:nvPr/>
        </p:nvSpPr>
        <p:spPr>
          <a:xfrm>
            <a:off x="5871127" y="3502654"/>
            <a:ext cx="5229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Tail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5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5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5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5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5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5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5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5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5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5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5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5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5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5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5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5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500"/>
                                        <p:tgtEl>
                                          <p:spTgt spid="962"/>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500"/>
                                        <p:tgtEl>
                                          <p:spTgt spid="963"/>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5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5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5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5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5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5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5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5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5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5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5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5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5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5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5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5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5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grpSp>
        <p:nvGrpSpPr>
          <p:cNvPr id="999" name="Google Shape;999;p42"/>
          <p:cNvGrpSpPr/>
          <p:nvPr/>
        </p:nvGrpSpPr>
        <p:grpSpPr>
          <a:xfrm>
            <a:off x="8205422" y="618531"/>
            <a:ext cx="542905" cy="513995"/>
            <a:chOff x="5771847" y="1409894"/>
            <a:chExt cx="542905" cy="513995"/>
          </a:xfrm>
        </p:grpSpPr>
        <p:sp>
          <p:nvSpPr>
            <p:cNvPr id="1000" name="Google Shape;1000;p4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1" name="Google Shape;1001;p42"/>
            <p:cNvGrpSpPr/>
            <p:nvPr/>
          </p:nvGrpSpPr>
          <p:grpSpPr>
            <a:xfrm>
              <a:off x="5777130" y="1409894"/>
              <a:ext cx="537622" cy="489019"/>
              <a:chOff x="5296797" y="3494398"/>
              <a:chExt cx="347841" cy="316374"/>
            </a:xfrm>
          </p:grpSpPr>
          <p:sp>
            <p:nvSpPr>
              <p:cNvPr id="1002" name="Google Shape;1002;p4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06" name="Google Shape;1006;p42"/>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2"/>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8" name="Google Shape;1008;p42"/>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009" name="Google Shape;1009;p42"/>
          <p:cNvSpPr txBox="1"/>
          <p:nvPr/>
        </p:nvSpPr>
        <p:spPr>
          <a:xfrm>
            <a:off x="1333500" y="529321"/>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4. Cài đặt thuật toán: </a:t>
            </a:r>
            <a:endParaRPr b="0" i="0" sz="2000" u="none" cap="none" strike="noStrike">
              <a:solidFill>
                <a:srgbClr val="14338F"/>
              </a:solidFill>
              <a:latin typeface="Arial"/>
              <a:ea typeface="Arial"/>
              <a:cs typeface="Arial"/>
              <a:sym typeface="Arial"/>
            </a:endParaRPr>
          </a:p>
        </p:txBody>
      </p:sp>
      <p:sp>
        <p:nvSpPr>
          <p:cNvPr id="1010" name="Google Shape;1010;p42"/>
          <p:cNvSpPr txBox="1"/>
          <p:nvPr/>
        </p:nvSpPr>
        <p:spPr>
          <a:xfrm>
            <a:off x="2116589" y="957515"/>
            <a:ext cx="6631738" cy="42165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71339"/>
                </a:solidFill>
                <a:latin typeface="Arial"/>
                <a:ea typeface="Arial"/>
                <a:cs typeface="Arial"/>
                <a:sym typeface="Arial"/>
              </a:rPr>
              <a:t>int RemoveAfterQ(LinkedList&amp; l, Node* q, int&amp; x)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if (q != NULL)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NODE* p = q-&gt;next;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if (p != NULL)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if (l.tail == p)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l.tail = q;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q-&gt;next = p-&gt;next;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x = p-&gt;data;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delete p;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return 1;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return 0;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  return 0;  }</a:t>
            </a:r>
            <a:endParaRPr b="0" i="0" sz="1600" u="none" cap="none" strike="noStrike">
              <a:solidFill>
                <a:srgbClr val="071339"/>
              </a:solidFill>
              <a:latin typeface="Arial"/>
              <a:ea typeface="Arial"/>
              <a:cs typeface="Arial"/>
              <a:sym typeface="Arial"/>
            </a:endParaRPr>
          </a:p>
        </p:txBody>
      </p:sp>
      <p:sp>
        <p:nvSpPr>
          <p:cNvPr id="1011" name="Google Shape;1011;p42"/>
          <p:cNvSpPr/>
          <p:nvPr/>
        </p:nvSpPr>
        <p:spPr>
          <a:xfrm>
            <a:off x="1295400" y="-525183"/>
            <a:ext cx="1447800" cy="1093176"/>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12" name="Google Shape;1012;p42"/>
          <p:cNvSpPr txBox="1"/>
          <p:nvPr/>
        </p:nvSpPr>
        <p:spPr>
          <a:xfrm>
            <a:off x="1534744" y="111297"/>
            <a:ext cx="38769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14338F"/>
                </a:solidFill>
                <a:latin typeface="Arial"/>
                <a:ea typeface="Arial"/>
                <a:cs typeface="Arial"/>
                <a:sym typeface="Arial"/>
              </a:rPr>
              <a:t>Xóa p ở sau q</a:t>
            </a:r>
            <a:endParaRPr b="1" i="0" sz="2400" u="none" cap="none" strike="noStrike">
              <a:solidFill>
                <a:srgbClr val="14338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grpSp>
        <p:nvGrpSpPr>
          <p:cNvPr id="1017" name="Google Shape;1017;p43"/>
          <p:cNvGrpSpPr/>
          <p:nvPr/>
        </p:nvGrpSpPr>
        <p:grpSpPr>
          <a:xfrm>
            <a:off x="8205422" y="618531"/>
            <a:ext cx="542905" cy="513995"/>
            <a:chOff x="5771847" y="1409894"/>
            <a:chExt cx="542905" cy="513995"/>
          </a:xfrm>
        </p:grpSpPr>
        <p:sp>
          <p:nvSpPr>
            <p:cNvPr id="1018" name="Google Shape;1018;p4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9" name="Google Shape;1019;p43"/>
            <p:cNvGrpSpPr/>
            <p:nvPr/>
          </p:nvGrpSpPr>
          <p:grpSpPr>
            <a:xfrm>
              <a:off x="5777130" y="1409894"/>
              <a:ext cx="537622" cy="489019"/>
              <a:chOff x="5296797" y="3494398"/>
              <a:chExt cx="347841" cy="316374"/>
            </a:xfrm>
          </p:grpSpPr>
          <p:sp>
            <p:nvSpPr>
              <p:cNvPr id="1020" name="Google Shape;1020;p4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24" name="Google Shape;1024;p43"/>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3"/>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6" name="Google Shape;1026;p43"/>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027" name="Google Shape;1027;p43"/>
          <p:cNvSpPr txBox="1"/>
          <p:nvPr/>
        </p:nvSpPr>
        <p:spPr>
          <a:xfrm>
            <a:off x="0" y="398717"/>
            <a:ext cx="914399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Duyệt danh sách và in</a:t>
            </a:r>
            <a:endParaRPr b="1" i="0" sz="3200" u="none" cap="none" strike="noStrike">
              <a:solidFill>
                <a:srgbClr val="14338F"/>
              </a:solidFill>
              <a:latin typeface="Arial"/>
              <a:ea typeface="Arial"/>
              <a:cs typeface="Arial"/>
              <a:sym typeface="Arial"/>
            </a:endParaRPr>
          </a:p>
        </p:txBody>
      </p:sp>
      <p:sp>
        <p:nvSpPr>
          <p:cNvPr id="1028" name="Google Shape;1028;p43"/>
          <p:cNvSpPr txBox="1"/>
          <p:nvPr/>
        </p:nvSpPr>
        <p:spPr>
          <a:xfrm>
            <a:off x="879432" y="1346559"/>
            <a:ext cx="24058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1.Ý tưởng:</a:t>
            </a:r>
            <a:endParaRPr b="0" i="0" sz="2000" u="none" cap="none" strike="noStrike">
              <a:solidFill>
                <a:srgbClr val="14338F"/>
              </a:solidFill>
              <a:latin typeface="Arial"/>
              <a:ea typeface="Arial"/>
              <a:cs typeface="Arial"/>
              <a:sym typeface="Arial"/>
            </a:endParaRPr>
          </a:p>
        </p:txBody>
      </p:sp>
      <p:sp>
        <p:nvSpPr>
          <p:cNvPr id="1029" name="Google Shape;1029;p43"/>
          <p:cNvSpPr txBox="1"/>
          <p:nvPr/>
        </p:nvSpPr>
        <p:spPr>
          <a:xfrm>
            <a:off x="776861" y="2114550"/>
            <a:ext cx="7391400" cy="21185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rgbClr val="071339"/>
                </a:solidFill>
                <a:latin typeface="Arial"/>
                <a:ea typeface="Arial"/>
                <a:cs typeface="Arial"/>
                <a:sym typeface="Arial"/>
              </a:rPr>
              <a:t>Để in danh sách, ta duyệt từ đầu đến cuối danh sách và in ra trong lúc duyệt. Ta gán một node bằng head, sau đó kiểm tra xem node đó có NULL hay không, không thì in ra data của node đó, sau đó gán tiếp node đó bằng next của chính nó tức node đó bây giờ là node tiếp theo, cứ như vậy cho đến hết.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grpSp>
        <p:nvGrpSpPr>
          <p:cNvPr id="1034" name="Google Shape;1034;p44"/>
          <p:cNvGrpSpPr/>
          <p:nvPr/>
        </p:nvGrpSpPr>
        <p:grpSpPr>
          <a:xfrm>
            <a:off x="8205422" y="618531"/>
            <a:ext cx="542905" cy="513995"/>
            <a:chOff x="5771847" y="1409894"/>
            <a:chExt cx="542905" cy="513995"/>
          </a:xfrm>
        </p:grpSpPr>
        <p:sp>
          <p:nvSpPr>
            <p:cNvPr id="1035" name="Google Shape;1035;p4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6" name="Google Shape;1036;p44"/>
            <p:cNvGrpSpPr/>
            <p:nvPr/>
          </p:nvGrpSpPr>
          <p:grpSpPr>
            <a:xfrm>
              <a:off x="5777130" y="1409894"/>
              <a:ext cx="537622" cy="489019"/>
              <a:chOff x="5296797" y="3494398"/>
              <a:chExt cx="347841" cy="316374"/>
            </a:xfrm>
          </p:grpSpPr>
          <p:sp>
            <p:nvSpPr>
              <p:cNvPr id="1037" name="Google Shape;1037;p4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41" name="Google Shape;1041;p44"/>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4"/>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3" name="Google Shape;1043;p44"/>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044" name="Google Shape;1044;p44"/>
          <p:cNvSpPr txBox="1"/>
          <p:nvPr/>
        </p:nvSpPr>
        <p:spPr>
          <a:xfrm>
            <a:off x="1371600" y="988897"/>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3. </a:t>
            </a:r>
            <a:r>
              <a:rPr b="0" i="0" lang="en-US" sz="2000" u="none" cap="none" strike="noStrike">
                <a:solidFill>
                  <a:srgbClr val="071339"/>
                </a:solidFill>
                <a:latin typeface="Arial"/>
                <a:ea typeface="Arial"/>
                <a:cs typeface="Arial"/>
                <a:sym typeface="Arial"/>
              </a:rPr>
              <a:t>Các bước thực hiện </a:t>
            </a:r>
            <a:r>
              <a:rPr b="0" i="0" lang="en-US" sz="2000" u="none" cap="none" strike="noStrike">
                <a:solidFill>
                  <a:srgbClr val="14338F"/>
                </a:solidFill>
                <a:latin typeface="Arial"/>
                <a:ea typeface="Arial"/>
                <a:cs typeface="Arial"/>
                <a:sym typeface="Arial"/>
              </a:rPr>
              <a:t>: </a:t>
            </a:r>
            <a:endParaRPr b="0" i="0" sz="2000" u="none" cap="none" strike="noStrike">
              <a:solidFill>
                <a:srgbClr val="14338F"/>
              </a:solidFill>
              <a:latin typeface="Arial"/>
              <a:ea typeface="Arial"/>
              <a:cs typeface="Arial"/>
              <a:sym typeface="Arial"/>
            </a:endParaRPr>
          </a:p>
        </p:txBody>
      </p:sp>
      <p:sp>
        <p:nvSpPr>
          <p:cNvPr id="1045" name="Google Shape;1045;p44"/>
          <p:cNvSpPr txBox="1"/>
          <p:nvPr/>
        </p:nvSpPr>
        <p:spPr>
          <a:xfrm>
            <a:off x="609600" y="1351823"/>
            <a:ext cx="8085529" cy="466281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 Ta gán một node bằng head : </a:t>
            </a:r>
            <a:endParaRPr/>
          </a:p>
          <a:p>
            <a:pPr indent="0" lvl="0" marL="0" marR="0" rtl="0" algn="l">
              <a:lnSpc>
                <a:spcPct val="150000"/>
              </a:lnSpc>
              <a:spcBef>
                <a:spcPts val="0"/>
              </a:spcBef>
              <a:spcAft>
                <a:spcPts val="0"/>
              </a:spcAft>
              <a:buNone/>
            </a:pPr>
            <a:r>
              <a:rPr b="0" i="0" lang="en-US" sz="1800" u="none" cap="none" strike="noStrike">
                <a:solidFill>
                  <a:srgbClr val="071339"/>
                </a:solidFill>
                <a:latin typeface="Arial"/>
                <a:ea typeface="Arial"/>
                <a:cs typeface="Arial"/>
                <a:sym typeface="Arial"/>
              </a:rPr>
              <a:t>	 NODE* node = l.head;</a:t>
            </a:r>
            <a:endParaRPr b="0" i="0" sz="1800" u="none" cap="none" strike="noStrike">
              <a:solidFill>
                <a:srgbClr val="071339"/>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Ta kiểm tra xem node đó có NULL hay không, không thì in ra data của node đó :</a:t>
            </a:r>
            <a:endParaRPr/>
          </a:p>
          <a:p>
            <a:pPr indent="0" lvl="0" marL="0" marR="0" rtl="0" algn="l">
              <a:lnSpc>
                <a:spcPct val="150000"/>
              </a:lnSpc>
              <a:spcBef>
                <a:spcPts val="0"/>
              </a:spcBef>
              <a:spcAft>
                <a:spcPts val="0"/>
              </a:spcAft>
              <a:buNone/>
            </a:pPr>
            <a:r>
              <a:rPr b="0" i="0" lang="en-US" sz="1800" u="none" cap="none" strike="noStrike">
                <a:solidFill>
                  <a:srgbClr val="071339"/>
                </a:solidFill>
                <a:latin typeface="Arial"/>
                <a:ea typeface="Arial"/>
                <a:cs typeface="Arial"/>
                <a:sym typeface="Arial"/>
              </a:rPr>
              <a:t>	 node != NULL; </a:t>
            </a:r>
            <a:endParaRPr/>
          </a:p>
          <a:p>
            <a:pPr indent="0" lvl="0" marL="0" marR="0" rtl="0" algn="l">
              <a:lnSpc>
                <a:spcPct val="150000"/>
              </a:lnSpc>
              <a:spcBef>
                <a:spcPts val="0"/>
              </a:spcBef>
              <a:spcAft>
                <a:spcPts val="0"/>
              </a:spcAft>
              <a:buNone/>
            </a:pPr>
            <a:r>
              <a:rPr b="0" i="0" lang="en-US" sz="1800" u="none" cap="none" strike="noStrike">
                <a:solidFill>
                  <a:srgbClr val="071339"/>
                </a:solidFill>
                <a:latin typeface="Arial"/>
                <a:ea typeface="Arial"/>
                <a:cs typeface="Arial"/>
                <a:sym typeface="Arial"/>
              </a:rPr>
              <a:t>	 cout &lt;&lt; node-&gt;data;</a:t>
            </a:r>
            <a:endParaRPr b="0" i="0" sz="1800" u="none" cap="none" strike="noStrike">
              <a:solidFill>
                <a:srgbClr val="071339"/>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71339"/>
                </a:solidFill>
                <a:latin typeface="Arial"/>
                <a:ea typeface="Arial"/>
                <a:cs typeface="Arial"/>
                <a:sym typeface="Arial"/>
              </a:rPr>
              <a:t>Ta gán tiếp node đó bằng next : </a:t>
            </a:r>
            <a:endParaRPr b="0" i="0" sz="1800" u="none" cap="none" strike="noStrike">
              <a:solidFill>
                <a:srgbClr val="071339"/>
              </a:solidFill>
              <a:latin typeface="Arial"/>
              <a:ea typeface="Arial"/>
              <a:cs typeface="Arial"/>
              <a:sym typeface="Arial"/>
            </a:endParaRPr>
          </a:p>
          <a:p>
            <a:pPr indent="0" lvl="0" marL="0" marR="0" rtl="0" algn="l">
              <a:lnSpc>
                <a:spcPct val="150000"/>
              </a:lnSpc>
              <a:spcBef>
                <a:spcPts val="0"/>
              </a:spcBef>
              <a:spcAft>
                <a:spcPts val="0"/>
              </a:spcAft>
              <a:buNone/>
            </a:pPr>
            <a:r>
              <a:rPr b="0" i="0" lang="en-US" sz="1800" u="none" cap="none" strike="noStrike">
                <a:solidFill>
                  <a:srgbClr val="071339"/>
                </a:solidFill>
                <a:latin typeface="Arial"/>
                <a:ea typeface="Arial"/>
                <a:cs typeface="Arial"/>
                <a:sym typeface="Arial"/>
              </a:rPr>
              <a:t>	 node = node-&gt;next; </a:t>
            </a:r>
            <a:br>
              <a:rPr b="0" i="0" lang="en-US" sz="1800" u="none" cap="none" strike="noStrike">
                <a:solidFill>
                  <a:srgbClr val="071339"/>
                </a:solidFill>
                <a:latin typeface="Arial"/>
                <a:ea typeface="Arial"/>
                <a:cs typeface="Arial"/>
                <a:sym typeface="Arial"/>
              </a:rPr>
            </a:b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br>
              <a:rPr b="0" i="0" lang="en-US" sz="1800" u="none" cap="none" strike="noStrike">
                <a:solidFill>
                  <a:srgbClr val="071339"/>
                </a:solidFill>
                <a:latin typeface="Arial"/>
                <a:ea typeface="Arial"/>
                <a:cs typeface="Arial"/>
                <a:sym typeface="Arial"/>
              </a:rPr>
            </a:br>
            <a:endParaRPr b="0" i="0" sz="1800" u="none" cap="none" strike="noStrike">
              <a:solidFill>
                <a:srgbClr val="071339"/>
              </a:solidFill>
              <a:latin typeface="Arial"/>
              <a:ea typeface="Arial"/>
              <a:cs typeface="Arial"/>
              <a:sym typeface="Arial"/>
            </a:endParaRPr>
          </a:p>
        </p:txBody>
      </p:sp>
      <p:sp>
        <p:nvSpPr>
          <p:cNvPr id="1046" name="Google Shape;1046;p44"/>
          <p:cNvSpPr txBox="1"/>
          <p:nvPr/>
        </p:nvSpPr>
        <p:spPr>
          <a:xfrm>
            <a:off x="0" y="398717"/>
            <a:ext cx="914399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Duyệt danh sách và in</a:t>
            </a:r>
            <a:endParaRPr b="1" i="0" sz="3200" u="none" cap="none" strike="noStrike">
              <a:solidFill>
                <a:srgbClr val="14338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grpSp>
        <p:nvGrpSpPr>
          <p:cNvPr id="1051" name="Google Shape;1051;p45"/>
          <p:cNvGrpSpPr/>
          <p:nvPr/>
        </p:nvGrpSpPr>
        <p:grpSpPr>
          <a:xfrm>
            <a:off x="8205422" y="618531"/>
            <a:ext cx="542905" cy="513995"/>
            <a:chOff x="5771847" y="1409894"/>
            <a:chExt cx="542905" cy="513995"/>
          </a:xfrm>
        </p:grpSpPr>
        <p:sp>
          <p:nvSpPr>
            <p:cNvPr id="1052" name="Google Shape;1052;p4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3" name="Google Shape;1053;p45"/>
            <p:cNvGrpSpPr/>
            <p:nvPr/>
          </p:nvGrpSpPr>
          <p:grpSpPr>
            <a:xfrm>
              <a:off x="5777130" y="1409894"/>
              <a:ext cx="537622" cy="489019"/>
              <a:chOff x="5296797" y="3494398"/>
              <a:chExt cx="347841" cy="316374"/>
            </a:xfrm>
          </p:grpSpPr>
          <p:sp>
            <p:nvSpPr>
              <p:cNvPr id="1054" name="Google Shape;1054;p4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58" name="Google Shape;1058;p45"/>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5"/>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0" name="Google Shape;1060;p45"/>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061" name="Google Shape;1061;p45"/>
          <p:cNvSpPr txBox="1"/>
          <p:nvPr/>
        </p:nvSpPr>
        <p:spPr>
          <a:xfrm>
            <a:off x="963445" y="1241208"/>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4338F"/>
                </a:solidFill>
                <a:latin typeface="Arial"/>
                <a:ea typeface="Arial"/>
                <a:cs typeface="Arial"/>
                <a:sym typeface="Arial"/>
              </a:rPr>
              <a:t>4. Cài đặt thuật toán: </a:t>
            </a:r>
            <a:endParaRPr b="0" i="0" sz="2000" u="none" cap="none" strike="noStrike">
              <a:solidFill>
                <a:srgbClr val="14338F"/>
              </a:solidFill>
              <a:latin typeface="Arial"/>
              <a:ea typeface="Arial"/>
              <a:cs typeface="Arial"/>
              <a:sym typeface="Arial"/>
            </a:endParaRPr>
          </a:p>
        </p:txBody>
      </p:sp>
      <p:sp>
        <p:nvSpPr>
          <p:cNvPr id="1062" name="Google Shape;1062;p45"/>
          <p:cNvSpPr txBox="1"/>
          <p:nvPr/>
        </p:nvSpPr>
        <p:spPr>
          <a:xfrm>
            <a:off x="1409700" y="1910356"/>
            <a:ext cx="6631738" cy="29238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71339"/>
                </a:solidFill>
                <a:latin typeface="Arial"/>
                <a:ea typeface="Arial"/>
                <a:cs typeface="Arial"/>
                <a:sym typeface="Arial"/>
              </a:rPr>
              <a:t>void PrintList(LinkedList l)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if (l.head != NULL)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NODE* node = l.head;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while (node != NULL)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cout &lt;&lt; node-&gt;data &lt;&lt; ‘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node = node-&gt;next; // Chuyển sang node tiếp theo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         } </a:t>
            </a:r>
            <a:endParaRPr b="0" i="0" sz="1600" u="none" cap="none" strike="noStrike">
              <a:solidFill>
                <a:srgbClr val="071339"/>
              </a:solidFill>
              <a:latin typeface="Arial"/>
              <a:ea typeface="Arial"/>
              <a:cs typeface="Arial"/>
              <a:sym typeface="Arial"/>
            </a:endParaRPr>
          </a:p>
          <a:p>
            <a:pPr indent="0" lvl="0" marL="0" marR="0" rtl="0" algn="l">
              <a:lnSpc>
                <a:spcPct val="100000"/>
              </a:lnSpc>
              <a:spcBef>
                <a:spcPts val="600"/>
              </a:spcBef>
              <a:spcAft>
                <a:spcPts val="0"/>
              </a:spcAft>
              <a:buNone/>
            </a:pPr>
            <a:r>
              <a:rPr b="0" i="0" lang="en-US" sz="1600" u="none" cap="none" strike="noStrike">
                <a:solidFill>
                  <a:srgbClr val="071339"/>
                </a:solidFill>
                <a:latin typeface="Arial"/>
                <a:ea typeface="Arial"/>
                <a:cs typeface="Arial"/>
                <a:sym typeface="Arial"/>
              </a:rPr>
              <a:t>}</a:t>
            </a:r>
            <a:endParaRPr b="0" i="0" sz="1600" u="none" cap="none" strike="noStrike">
              <a:solidFill>
                <a:srgbClr val="071339"/>
              </a:solidFill>
              <a:latin typeface="Arial"/>
              <a:ea typeface="Arial"/>
              <a:cs typeface="Arial"/>
              <a:sym typeface="Arial"/>
            </a:endParaRPr>
          </a:p>
        </p:txBody>
      </p:sp>
      <p:sp>
        <p:nvSpPr>
          <p:cNvPr id="1063" name="Google Shape;1063;p45"/>
          <p:cNvSpPr txBox="1"/>
          <p:nvPr/>
        </p:nvSpPr>
        <p:spPr>
          <a:xfrm>
            <a:off x="0" y="398717"/>
            <a:ext cx="914399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200" u="none" cap="none" strike="noStrike">
                <a:solidFill>
                  <a:srgbClr val="14338F"/>
                </a:solidFill>
                <a:latin typeface="Arial"/>
                <a:ea typeface="Arial"/>
                <a:cs typeface="Arial"/>
                <a:sym typeface="Arial"/>
              </a:rPr>
              <a:t>Duyệt danh sách và in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46"/>
          <p:cNvSpPr/>
          <p:nvPr/>
        </p:nvSpPr>
        <p:spPr>
          <a:xfrm>
            <a:off x="1739374" y="1500574"/>
            <a:ext cx="1853044" cy="1864907"/>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6"/>
          <p:cNvSpPr/>
          <p:nvPr/>
        </p:nvSpPr>
        <p:spPr>
          <a:xfrm>
            <a:off x="2020125" y="1685025"/>
            <a:ext cx="1749300" cy="17493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6"/>
          <p:cNvSpPr txBox="1"/>
          <p:nvPr>
            <p:ph type="title"/>
          </p:nvPr>
        </p:nvSpPr>
        <p:spPr>
          <a:xfrm>
            <a:off x="4001113" y="1734467"/>
            <a:ext cx="4399150" cy="165922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Sắp xếp danh sách liên kết đơn</a:t>
            </a:r>
            <a:endParaRPr>
              <a:latin typeface="Arial"/>
              <a:ea typeface="Arial"/>
              <a:cs typeface="Arial"/>
              <a:sym typeface="Arial"/>
            </a:endParaRPr>
          </a:p>
        </p:txBody>
      </p:sp>
      <p:sp>
        <p:nvSpPr>
          <p:cNvPr id="1071" name="Google Shape;1071;p46"/>
          <p:cNvSpPr txBox="1"/>
          <p:nvPr>
            <p:ph idx="2" type="title"/>
          </p:nvPr>
        </p:nvSpPr>
        <p:spPr>
          <a:xfrm flipH="1">
            <a:off x="2127825" y="1974050"/>
            <a:ext cx="1533900" cy="119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a:t>03</a:t>
            </a:r>
            <a:endParaRPr/>
          </a:p>
        </p:txBody>
      </p:sp>
      <p:grpSp>
        <p:nvGrpSpPr>
          <p:cNvPr id="1072" name="Google Shape;1072;p46"/>
          <p:cNvGrpSpPr/>
          <p:nvPr/>
        </p:nvGrpSpPr>
        <p:grpSpPr>
          <a:xfrm flipH="1">
            <a:off x="2183290" y="4002229"/>
            <a:ext cx="312766" cy="363944"/>
            <a:chOff x="5968151" y="3383296"/>
            <a:chExt cx="285840" cy="332612"/>
          </a:xfrm>
        </p:grpSpPr>
        <p:sp>
          <p:nvSpPr>
            <p:cNvPr id="1073" name="Google Shape;1073;p46"/>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6"/>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6"/>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6" name="Google Shape;1076;p46"/>
          <p:cNvSpPr/>
          <p:nvPr/>
        </p:nvSpPr>
        <p:spPr>
          <a:xfrm flipH="1">
            <a:off x="4571988" y="375688"/>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6"/>
          <p:cNvSpPr/>
          <p:nvPr/>
        </p:nvSpPr>
        <p:spPr>
          <a:xfrm flipH="1">
            <a:off x="7504888" y="180352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6"/>
          <p:cNvSpPr/>
          <p:nvPr/>
        </p:nvSpPr>
        <p:spPr>
          <a:xfrm flipH="1">
            <a:off x="5636085" y="4366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6"/>
          <p:cNvSpPr/>
          <p:nvPr/>
        </p:nvSpPr>
        <p:spPr>
          <a:xfrm flipH="1">
            <a:off x="1138338" y="24269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0" name="Google Shape;1080;p46"/>
          <p:cNvGrpSpPr/>
          <p:nvPr/>
        </p:nvGrpSpPr>
        <p:grpSpPr>
          <a:xfrm>
            <a:off x="7815416" y="3480887"/>
            <a:ext cx="604161" cy="521328"/>
            <a:chOff x="3518141" y="663074"/>
            <a:chExt cx="604161" cy="521328"/>
          </a:xfrm>
        </p:grpSpPr>
        <p:grpSp>
          <p:nvGrpSpPr>
            <p:cNvPr id="1081" name="Google Shape;1081;p46"/>
            <p:cNvGrpSpPr/>
            <p:nvPr/>
          </p:nvGrpSpPr>
          <p:grpSpPr>
            <a:xfrm>
              <a:off x="3518141" y="663081"/>
              <a:ext cx="604149" cy="521321"/>
              <a:chOff x="5710604" y="1402568"/>
              <a:chExt cx="604149" cy="521321"/>
            </a:xfrm>
          </p:grpSpPr>
          <p:sp>
            <p:nvSpPr>
              <p:cNvPr id="1082" name="Google Shape;1082;p4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3" name="Google Shape;1083;p46"/>
              <p:cNvGrpSpPr/>
              <p:nvPr/>
            </p:nvGrpSpPr>
            <p:grpSpPr>
              <a:xfrm>
                <a:off x="5710604" y="1402568"/>
                <a:ext cx="604149" cy="502710"/>
                <a:chOff x="5253755" y="3489659"/>
                <a:chExt cx="390883" cy="325231"/>
              </a:xfrm>
            </p:grpSpPr>
            <p:sp>
              <p:nvSpPr>
                <p:cNvPr id="1084" name="Google Shape;1084;p4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6"/>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6"/>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90" name="Google Shape;1090;p46"/>
            <p:cNvSpPr/>
            <p:nvPr/>
          </p:nvSpPr>
          <p:spPr>
            <a:xfrm>
              <a:off x="3954996" y="663074"/>
              <a:ext cx="167306" cy="168274"/>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1" name="Google Shape;1091;p46"/>
          <p:cNvSpPr/>
          <p:nvPr/>
        </p:nvSpPr>
        <p:spPr>
          <a:xfrm flipH="1">
            <a:off x="8507963" y="2258975"/>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2" name="Google Shape;1092;p46"/>
          <p:cNvGrpSpPr/>
          <p:nvPr/>
        </p:nvGrpSpPr>
        <p:grpSpPr>
          <a:xfrm>
            <a:off x="2131605" y="375712"/>
            <a:ext cx="416136" cy="393925"/>
            <a:chOff x="5771847" y="1409894"/>
            <a:chExt cx="542905" cy="513995"/>
          </a:xfrm>
        </p:grpSpPr>
        <p:sp>
          <p:nvSpPr>
            <p:cNvPr id="1093" name="Google Shape;1093;p4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4" name="Google Shape;1094;p46"/>
            <p:cNvGrpSpPr/>
            <p:nvPr/>
          </p:nvGrpSpPr>
          <p:grpSpPr>
            <a:xfrm>
              <a:off x="5777130" y="1409894"/>
              <a:ext cx="537622" cy="489019"/>
              <a:chOff x="5296797" y="3494398"/>
              <a:chExt cx="347841" cy="316374"/>
            </a:xfrm>
          </p:grpSpPr>
          <p:sp>
            <p:nvSpPr>
              <p:cNvPr id="1095" name="Google Shape;1095;p4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099" name="Google Shape;1099;p46"/>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Tree>
  </p:cSld>
  <p:clrMapOvr>
    <a:masterClrMapping/>
  </p:clrMapOvr>
  <mc:AlternateContent>
    <mc:Choice Requires="p14">
      <p:transition spd="slow" p14:dur="1400">
        <p14:rippl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47"/>
          <p:cNvSpPr txBox="1"/>
          <p:nvPr>
            <p:ph idx="1" type="body"/>
          </p:nvPr>
        </p:nvSpPr>
        <p:spPr>
          <a:xfrm>
            <a:off x="1566519" y="1297576"/>
            <a:ext cx="6879605" cy="352829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2800">
                <a:latin typeface="Arial"/>
                <a:ea typeface="Arial"/>
                <a:cs typeface="Arial"/>
                <a:sym typeface="Arial"/>
              </a:rPr>
              <a:t>Sắp xếp danh sách liên kết đơn theo </a:t>
            </a:r>
            <a:r>
              <a:rPr lang="en-US" sz="2800">
                <a:solidFill>
                  <a:schemeClr val="accent1"/>
                </a:solidFill>
                <a:latin typeface="Arial"/>
                <a:ea typeface="Arial"/>
                <a:cs typeface="Arial"/>
                <a:sym typeface="Arial"/>
              </a:rPr>
              <a:t>phương pháp tuyến tính</a:t>
            </a:r>
            <a:endParaRPr/>
          </a:p>
          <a:p>
            <a:pPr indent="0" lvl="0" marL="0" rtl="0" algn="l">
              <a:lnSpc>
                <a:spcPct val="100000"/>
              </a:lnSpc>
              <a:spcBef>
                <a:spcPts val="0"/>
              </a:spcBef>
              <a:spcAft>
                <a:spcPts val="0"/>
              </a:spcAft>
              <a:buSzPts val="1400"/>
              <a:buNone/>
            </a:pPr>
            <a:r>
              <a:t/>
            </a:r>
            <a:endParaRPr sz="2800">
              <a:solidFill>
                <a:schemeClr val="accent1"/>
              </a:solidFill>
              <a:latin typeface="Arial"/>
              <a:ea typeface="Arial"/>
              <a:cs typeface="Arial"/>
              <a:sym typeface="Arial"/>
            </a:endParaRPr>
          </a:p>
          <a:p>
            <a:pPr indent="0" lvl="0" marL="0" rtl="0" algn="l">
              <a:lnSpc>
                <a:spcPct val="100000"/>
              </a:lnSpc>
              <a:spcBef>
                <a:spcPts val="0"/>
              </a:spcBef>
              <a:spcAft>
                <a:spcPts val="0"/>
              </a:spcAft>
              <a:buSzPts val="1400"/>
              <a:buNone/>
            </a:pPr>
            <a:r>
              <a:rPr lang="en-US" sz="2800">
                <a:latin typeface="Arial"/>
                <a:ea typeface="Arial"/>
                <a:cs typeface="Arial"/>
                <a:sym typeface="Arial"/>
              </a:rPr>
              <a:t>Sắp xếp danh sách liên kết đơn theo </a:t>
            </a:r>
            <a:r>
              <a:rPr lang="en-US" sz="2800">
                <a:solidFill>
                  <a:schemeClr val="accent1"/>
                </a:solidFill>
                <a:latin typeface="Arial"/>
                <a:ea typeface="Arial"/>
                <a:cs typeface="Arial"/>
                <a:sym typeface="Arial"/>
              </a:rPr>
              <a:t>phương pháp QuickSort</a:t>
            </a:r>
            <a:endParaRPr sz="2800">
              <a:solidFill>
                <a:schemeClr val="accent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2800">
              <a:solidFill>
                <a:schemeClr val="accent1"/>
              </a:solidFill>
              <a:latin typeface="Arial"/>
              <a:ea typeface="Arial"/>
              <a:cs typeface="Arial"/>
              <a:sym typeface="Arial"/>
            </a:endParaRPr>
          </a:p>
          <a:p>
            <a:pPr indent="0" lvl="0" marL="0" rtl="0" algn="l">
              <a:lnSpc>
                <a:spcPct val="100000"/>
              </a:lnSpc>
              <a:spcBef>
                <a:spcPts val="0"/>
              </a:spcBef>
              <a:spcAft>
                <a:spcPts val="0"/>
              </a:spcAft>
              <a:buSzPts val="1400"/>
              <a:buNone/>
            </a:pPr>
            <a:r>
              <a:rPr lang="en-US" sz="2800">
                <a:latin typeface="Arial"/>
                <a:ea typeface="Arial"/>
                <a:cs typeface="Arial"/>
                <a:sym typeface="Arial"/>
              </a:rPr>
              <a:t>Sắp xếp danh sách liên kết đơn theo </a:t>
            </a:r>
            <a:r>
              <a:rPr lang="en-US" sz="2800">
                <a:solidFill>
                  <a:schemeClr val="accent1"/>
                </a:solidFill>
                <a:latin typeface="Arial"/>
                <a:ea typeface="Arial"/>
                <a:cs typeface="Arial"/>
                <a:sym typeface="Arial"/>
              </a:rPr>
              <a:t>phương pháp MergeSort</a:t>
            </a:r>
            <a:endParaRPr sz="2800">
              <a:solidFill>
                <a:schemeClr val="accent1"/>
              </a:solidFill>
              <a:latin typeface="Arial"/>
              <a:ea typeface="Arial"/>
              <a:cs typeface="Arial"/>
              <a:sym typeface="Arial"/>
            </a:endParaRPr>
          </a:p>
        </p:txBody>
      </p:sp>
      <p:sp>
        <p:nvSpPr>
          <p:cNvPr id="1105" name="Google Shape;1105;p47"/>
          <p:cNvSpPr txBox="1"/>
          <p:nvPr>
            <p:ph type="title"/>
          </p:nvPr>
        </p:nvSpPr>
        <p:spPr>
          <a:xfrm>
            <a:off x="1066800" y="310966"/>
            <a:ext cx="7082786" cy="66571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sz="4000">
                <a:latin typeface="Arial"/>
                <a:ea typeface="Arial"/>
                <a:cs typeface="Arial"/>
                <a:sym typeface="Arial"/>
              </a:rPr>
              <a:t>NỘI DUNG</a:t>
            </a:r>
            <a:endParaRPr sz="4000">
              <a:latin typeface="Arial"/>
              <a:ea typeface="Arial"/>
              <a:cs typeface="Arial"/>
              <a:sym typeface="Arial"/>
            </a:endParaRPr>
          </a:p>
        </p:txBody>
      </p:sp>
      <p:grpSp>
        <p:nvGrpSpPr>
          <p:cNvPr id="1106" name="Google Shape;1106;p47"/>
          <p:cNvGrpSpPr/>
          <p:nvPr/>
        </p:nvGrpSpPr>
        <p:grpSpPr>
          <a:xfrm>
            <a:off x="8159958" y="422967"/>
            <a:ext cx="312766" cy="363944"/>
            <a:chOff x="5968151" y="3383296"/>
            <a:chExt cx="285840" cy="332612"/>
          </a:xfrm>
        </p:grpSpPr>
        <p:sp>
          <p:nvSpPr>
            <p:cNvPr id="1107" name="Google Shape;1107;p47"/>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7"/>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7"/>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0" name="Google Shape;1110;p47"/>
          <p:cNvGrpSpPr/>
          <p:nvPr/>
        </p:nvGrpSpPr>
        <p:grpSpPr>
          <a:xfrm>
            <a:off x="8201271" y="4311035"/>
            <a:ext cx="542905" cy="513995"/>
            <a:chOff x="5771847" y="1409894"/>
            <a:chExt cx="542905" cy="513995"/>
          </a:xfrm>
        </p:grpSpPr>
        <p:sp>
          <p:nvSpPr>
            <p:cNvPr id="1111" name="Google Shape;1111;p4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2" name="Google Shape;1112;p47"/>
            <p:cNvGrpSpPr/>
            <p:nvPr/>
          </p:nvGrpSpPr>
          <p:grpSpPr>
            <a:xfrm>
              <a:off x="5777130" y="1409894"/>
              <a:ext cx="537622" cy="489019"/>
              <a:chOff x="5296797" y="3494398"/>
              <a:chExt cx="347841" cy="316374"/>
            </a:xfrm>
          </p:grpSpPr>
          <p:sp>
            <p:nvSpPr>
              <p:cNvPr id="1113" name="Google Shape;1113;p4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17" name="Google Shape;1117;p47"/>
          <p:cNvSpPr/>
          <p:nvPr/>
        </p:nvSpPr>
        <p:spPr>
          <a:xfrm>
            <a:off x="8811250" y="2985675"/>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7"/>
          <p:cNvSpPr/>
          <p:nvPr/>
        </p:nvSpPr>
        <p:spPr>
          <a:xfrm>
            <a:off x="7393525" y="2526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7"/>
          <p:cNvSpPr/>
          <p:nvPr/>
        </p:nvSpPr>
        <p:spPr>
          <a:xfrm>
            <a:off x="1612888" y="-147881"/>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0" name="Google Shape;1120;p47"/>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121" name="Google Shape;1121;p47"/>
          <p:cNvSpPr/>
          <p:nvPr/>
        </p:nvSpPr>
        <p:spPr>
          <a:xfrm>
            <a:off x="864081" y="1464828"/>
            <a:ext cx="536248" cy="563001"/>
          </a:xfrm>
          <a:prstGeom prst="ellipse">
            <a:avLst/>
          </a:prstGeom>
          <a:gradFill>
            <a:gsLst>
              <a:gs pos="0">
                <a:srgbClr val="FF4058"/>
              </a:gs>
              <a:gs pos="100000">
                <a:srgbClr val="FF7583"/>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accent4"/>
                </a:solidFill>
                <a:latin typeface="Arial"/>
                <a:ea typeface="Arial"/>
                <a:cs typeface="Arial"/>
                <a:sym typeface="Arial"/>
              </a:rPr>
              <a:t>1</a:t>
            </a:r>
            <a:endParaRPr b="1" i="0" sz="2400" u="none" cap="none" strike="noStrike">
              <a:solidFill>
                <a:schemeClr val="accent4"/>
              </a:solidFill>
              <a:latin typeface="Arial"/>
              <a:ea typeface="Arial"/>
              <a:cs typeface="Arial"/>
              <a:sym typeface="Arial"/>
            </a:endParaRPr>
          </a:p>
        </p:txBody>
      </p:sp>
      <p:sp>
        <p:nvSpPr>
          <p:cNvPr id="1122" name="Google Shape;1122;p47"/>
          <p:cNvSpPr/>
          <p:nvPr/>
        </p:nvSpPr>
        <p:spPr>
          <a:xfrm>
            <a:off x="864081" y="2662651"/>
            <a:ext cx="536248" cy="563001"/>
          </a:xfrm>
          <a:prstGeom prst="ellipse">
            <a:avLst/>
          </a:prstGeom>
          <a:gradFill>
            <a:gsLst>
              <a:gs pos="0">
                <a:srgbClr val="FF4058"/>
              </a:gs>
              <a:gs pos="100000">
                <a:srgbClr val="FF7583"/>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accent4"/>
                </a:solidFill>
                <a:latin typeface="Arial"/>
                <a:ea typeface="Arial"/>
                <a:cs typeface="Arial"/>
                <a:sym typeface="Arial"/>
              </a:rPr>
              <a:t>2</a:t>
            </a:r>
            <a:endParaRPr b="1" i="0" sz="2400" u="none" cap="none" strike="noStrike">
              <a:solidFill>
                <a:schemeClr val="accent4"/>
              </a:solidFill>
              <a:latin typeface="Arial"/>
              <a:ea typeface="Arial"/>
              <a:cs typeface="Arial"/>
              <a:sym typeface="Arial"/>
            </a:endParaRPr>
          </a:p>
        </p:txBody>
      </p:sp>
      <p:sp>
        <p:nvSpPr>
          <p:cNvPr id="1123" name="Google Shape;1123;p47"/>
          <p:cNvSpPr/>
          <p:nvPr/>
        </p:nvSpPr>
        <p:spPr>
          <a:xfrm>
            <a:off x="864081" y="3994802"/>
            <a:ext cx="536248" cy="563001"/>
          </a:xfrm>
          <a:prstGeom prst="ellipse">
            <a:avLst/>
          </a:prstGeom>
          <a:gradFill>
            <a:gsLst>
              <a:gs pos="0">
                <a:srgbClr val="FF4058"/>
              </a:gs>
              <a:gs pos="100000">
                <a:srgbClr val="FF7583"/>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accent4"/>
                </a:solidFill>
                <a:latin typeface="Arial"/>
                <a:ea typeface="Arial"/>
                <a:cs typeface="Arial"/>
                <a:sym typeface="Arial"/>
              </a:rPr>
              <a:t>3</a:t>
            </a:r>
            <a:endParaRPr b="1" i="0" sz="2400" u="none" cap="none" strike="noStrike">
              <a:solidFill>
                <a:schemeClr val="accent4"/>
              </a:solidFill>
              <a:latin typeface="Arial"/>
              <a:ea typeface="Arial"/>
              <a:cs typeface="Arial"/>
              <a:sym typeface="Arial"/>
            </a:endParaRPr>
          </a:p>
        </p:txBody>
      </p:sp>
    </p:spTree>
  </p:cSld>
  <p:clrMapOvr>
    <a:masterClrMapping/>
  </p:clrMapOvr>
  <p:transition spd="slow" p14:dur="1600">
    <p:blinds dir="ver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48"/>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1.1 Ý TƯỞNG</a:t>
            </a:r>
            <a:endParaRPr b="1" sz="2000">
              <a:latin typeface="Arial"/>
              <a:ea typeface="Arial"/>
              <a:cs typeface="Arial"/>
              <a:sym typeface="Arial"/>
            </a:endParaRPr>
          </a:p>
        </p:txBody>
      </p:sp>
      <p:grpSp>
        <p:nvGrpSpPr>
          <p:cNvPr id="1129" name="Google Shape;1129;p48"/>
          <p:cNvGrpSpPr/>
          <p:nvPr/>
        </p:nvGrpSpPr>
        <p:grpSpPr>
          <a:xfrm>
            <a:off x="8642687" y="579166"/>
            <a:ext cx="406093" cy="472509"/>
            <a:chOff x="5968151" y="3383296"/>
            <a:chExt cx="285840" cy="332612"/>
          </a:xfrm>
        </p:grpSpPr>
        <p:sp>
          <p:nvSpPr>
            <p:cNvPr id="1130" name="Google Shape;1130;p48"/>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8"/>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8"/>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48"/>
          <p:cNvGrpSpPr/>
          <p:nvPr/>
        </p:nvGrpSpPr>
        <p:grpSpPr>
          <a:xfrm>
            <a:off x="8330163" y="4509972"/>
            <a:ext cx="604149" cy="521321"/>
            <a:chOff x="5710604" y="1402568"/>
            <a:chExt cx="604149" cy="521321"/>
          </a:xfrm>
        </p:grpSpPr>
        <p:sp>
          <p:nvSpPr>
            <p:cNvPr id="1134" name="Google Shape;1134;p4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5" name="Google Shape;1135;p48"/>
            <p:cNvGrpSpPr/>
            <p:nvPr/>
          </p:nvGrpSpPr>
          <p:grpSpPr>
            <a:xfrm>
              <a:off x="5710604" y="1402568"/>
              <a:ext cx="604149" cy="502710"/>
              <a:chOff x="5253755" y="3489659"/>
              <a:chExt cx="390883" cy="325231"/>
            </a:xfrm>
          </p:grpSpPr>
          <p:sp>
            <p:nvSpPr>
              <p:cNvPr id="1136" name="Google Shape;1136;p4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8"/>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8"/>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42" name="Google Shape;1142;p48"/>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8"/>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8"/>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1. PHƯƠNG PHÁP TUYẾN TÍNH</a:t>
            </a:r>
            <a:endParaRPr sz="2800">
              <a:latin typeface="Arial"/>
              <a:ea typeface="Arial"/>
              <a:cs typeface="Arial"/>
              <a:sym typeface="Arial"/>
            </a:endParaRPr>
          </a:p>
        </p:txBody>
      </p:sp>
      <p:pic>
        <p:nvPicPr>
          <p:cNvPr id="1145" name="Google Shape;1145;p48"/>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146" name="Google Shape;1146;p48"/>
          <p:cNvSpPr txBox="1"/>
          <p:nvPr>
            <p:ph idx="13" type="subTitle"/>
          </p:nvPr>
        </p:nvSpPr>
        <p:spPr>
          <a:xfrm>
            <a:off x="295000" y="1304111"/>
            <a:ext cx="8138250" cy="34778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Thao tác sắp xếp trong danh sách về cơ bản tương tự như các thuật toán sắp xếp khác, đơn giản chỉ là duyệt từng phần tử rồi so sánh với nhau, sau đó hoán đổi vị trí của chúng.</a:t>
            </a:r>
            <a:endParaRPr/>
          </a:p>
          <a:p>
            <a:pPr indent="0" lvl="0" marL="0" marR="0" rtl="0" algn="l">
              <a:lnSpc>
                <a:spcPct val="100000"/>
              </a:lnSpc>
              <a:spcBef>
                <a:spcPts val="0"/>
              </a:spcBef>
              <a:spcAft>
                <a:spcPts val="0"/>
              </a:spcAft>
              <a:buClr>
                <a:schemeClr val="lt1"/>
              </a:buClr>
              <a:buSzPts val="2000"/>
              <a:buFont typeface="Poppins"/>
              <a:buNone/>
            </a:pPr>
            <a:r>
              <a:t/>
            </a:r>
            <a:endParaRPr b="0" i="0" sz="2000" u="none" cap="none" strike="noStrike">
              <a:solidFill>
                <a:schemeClr val="dk1"/>
              </a:solidFill>
            </a:endParaRPr>
          </a:p>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Đầu tiên ta có một vòng lặp For sử dụng biến pTmp để lặp từng phần tử trong danh sách, vòng lặp For thứ hai sử dụng biến pTmp2 để lặp từng phần tử trong danh sách.</a:t>
            </a:r>
            <a:endParaRPr/>
          </a:p>
          <a:p>
            <a:pPr indent="0" lvl="0" marL="0" marR="0" rtl="0" algn="l">
              <a:lnSpc>
                <a:spcPct val="100000"/>
              </a:lnSpc>
              <a:spcBef>
                <a:spcPts val="0"/>
              </a:spcBef>
              <a:spcAft>
                <a:spcPts val="0"/>
              </a:spcAft>
              <a:buClr>
                <a:schemeClr val="lt1"/>
              </a:buClr>
              <a:buSzPts val="2000"/>
              <a:buFont typeface="Poppins"/>
              <a:buNone/>
            </a:pPr>
            <a:r>
              <a:t/>
            </a:r>
            <a:endParaRPr b="0" i="0" sz="2000" u="none" cap="none" strike="noStrike">
              <a:solidFill>
                <a:schemeClr val="dk1"/>
              </a:solidFill>
            </a:endParaRPr>
          </a:p>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Nếu </a:t>
            </a:r>
            <a:r>
              <a:rPr b="0" i="0" lang="en-US" sz="2000" u="none" cap="none" strike="noStrike">
                <a:solidFill>
                  <a:schemeClr val="dk1"/>
                </a:solidFill>
                <a:latin typeface="Arimo"/>
                <a:ea typeface="Arimo"/>
                <a:cs typeface="Arimo"/>
                <a:sym typeface="Arimo"/>
              </a:rPr>
              <a:t>pTmp &gt; pTmp2</a:t>
            </a:r>
            <a:r>
              <a:rPr b="0" i="0" lang="en-US" sz="2000" u="none" cap="none" strike="noStrike">
                <a:solidFill>
                  <a:schemeClr val="dk1"/>
                </a:solidFill>
                <a:latin typeface="Calibri"/>
                <a:ea typeface="Calibri"/>
                <a:cs typeface="Calibri"/>
                <a:sym typeface="Calibri"/>
              </a:rPr>
              <a:t> thì hoán đổi vị trí giữa chúng, nếu </a:t>
            </a:r>
            <a:r>
              <a:rPr b="0" i="0" lang="en-US" sz="2000" u="none" cap="none" strike="noStrike">
                <a:solidFill>
                  <a:schemeClr val="dk1"/>
                </a:solidFill>
                <a:latin typeface="Arimo"/>
                <a:ea typeface="Arimo"/>
                <a:cs typeface="Arimo"/>
                <a:sym typeface="Arimo"/>
              </a:rPr>
              <a:t>pTmp &lt; pTmp2</a:t>
            </a:r>
            <a:r>
              <a:rPr b="0" i="0" lang="en-US" sz="2000" u="none" cap="none" strike="noStrike">
                <a:solidFill>
                  <a:schemeClr val="dk1"/>
                </a:solidFill>
                <a:latin typeface="Calibri"/>
                <a:ea typeface="Calibri"/>
                <a:cs typeface="Calibri"/>
                <a:sym typeface="Calibri"/>
              </a:rPr>
              <a:t> thì tiếp tục so sách các phần tử tiếp theo, cứ như vậy cho đến hết danh sách.</a:t>
            </a:r>
            <a:endParaRPr b="0" i="0" sz="2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6">
                                            <p:txEl>
                                              <p:pRg end="0" st="0"/>
                                            </p:txEl>
                                          </p:spTgt>
                                        </p:tgtEl>
                                        <p:attrNameLst>
                                          <p:attrName>style.visibility</p:attrName>
                                        </p:attrNameLst>
                                      </p:cBhvr>
                                      <p:to>
                                        <p:strVal val="visible"/>
                                      </p:to>
                                    </p:set>
                                    <p:anim calcmode="lin" valueType="num">
                                      <p:cBhvr additive="base">
                                        <p:cTn dur="500"/>
                                        <p:tgtEl>
                                          <p:spTgt spid="114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6">
                                            <p:txEl>
                                              <p:pRg end="1" st="1"/>
                                            </p:txEl>
                                          </p:spTgt>
                                        </p:tgtEl>
                                        <p:attrNameLst>
                                          <p:attrName>style.visibility</p:attrName>
                                        </p:attrNameLst>
                                      </p:cBhvr>
                                      <p:to>
                                        <p:strVal val="visible"/>
                                      </p:to>
                                    </p:set>
                                    <p:anim calcmode="lin" valueType="num">
                                      <p:cBhvr additive="base">
                                        <p:cTn dur="500"/>
                                        <p:tgtEl>
                                          <p:spTgt spid="114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6">
                                            <p:txEl>
                                              <p:pRg end="2" st="2"/>
                                            </p:txEl>
                                          </p:spTgt>
                                        </p:tgtEl>
                                        <p:attrNameLst>
                                          <p:attrName>style.visibility</p:attrName>
                                        </p:attrNameLst>
                                      </p:cBhvr>
                                      <p:to>
                                        <p:strVal val="visible"/>
                                      </p:to>
                                    </p:set>
                                    <p:anim calcmode="lin" valueType="num">
                                      <p:cBhvr additive="base">
                                        <p:cTn dur="500"/>
                                        <p:tgtEl>
                                          <p:spTgt spid="114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6">
                                            <p:txEl>
                                              <p:pRg end="3" st="3"/>
                                            </p:txEl>
                                          </p:spTgt>
                                        </p:tgtEl>
                                        <p:attrNameLst>
                                          <p:attrName>style.visibility</p:attrName>
                                        </p:attrNameLst>
                                      </p:cBhvr>
                                      <p:to>
                                        <p:strVal val="visible"/>
                                      </p:to>
                                    </p:set>
                                    <p:anim calcmode="lin" valueType="num">
                                      <p:cBhvr additive="base">
                                        <p:cTn dur="500"/>
                                        <p:tgtEl>
                                          <p:spTgt spid="114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6">
                                            <p:txEl>
                                              <p:pRg end="4" st="4"/>
                                            </p:txEl>
                                          </p:spTgt>
                                        </p:tgtEl>
                                        <p:attrNameLst>
                                          <p:attrName>style.visibility</p:attrName>
                                        </p:attrNameLst>
                                      </p:cBhvr>
                                      <p:to>
                                        <p:strVal val="visible"/>
                                      </p:to>
                                    </p:set>
                                    <p:anim calcmode="lin" valueType="num">
                                      <p:cBhvr additive="base">
                                        <p:cTn dur="500"/>
                                        <p:tgtEl>
                                          <p:spTgt spid="114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49"/>
          <p:cNvSpPr txBox="1"/>
          <p:nvPr>
            <p:ph idx="7" type="subTitle"/>
          </p:nvPr>
        </p:nvSpPr>
        <p:spPr>
          <a:xfrm>
            <a:off x="1371600" y="361650"/>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1.2 SƠ ĐỒ THUẬT TOÁN</a:t>
            </a:r>
            <a:endParaRPr b="1" sz="2000">
              <a:latin typeface="Arial"/>
              <a:ea typeface="Arial"/>
              <a:cs typeface="Arial"/>
              <a:sym typeface="Arial"/>
            </a:endParaRPr>
          </a:p>
        </p:txBody>
      </p:sp>
      <p:grpSp>
        <p:nvGrpSpPr>
          <p:cNvPr id="1152" name="Google Shape;1152;p49"/>
          <p:cNvGrpSpPr/>
          <p:nvPr/>
        </p:nvGrpSpPr>
        <p:grpSpPr>
          <a:xfrm>
            <a:off x="8642687" y="579166"/>
            <a:ext cx="406093" cy="472509"/>
            <a:chOff x="5968151" y="3383296"/>
            <a:chExt cx="285840" cy="332612"/>
          </a:xfrm>
        </p:grpSpPr>
        <p:sp>
          <p:nvSpPr>
            <p:cNvPr id="1153" name="Google Shape;1153;p49"/>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9"/>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9"/>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6" name="Google Shape;1156;p49"/>
          <p:cNvGrpSpPr/>
          <p:nvPr/>
        </p:nvGrpSpPr>
        <p:grpSpPr>
          <a:xfrm>
            <a:off x="8330163" y="4509972"/>
            <a:ext cx="604149" cy="521321"/>
            <a:chOff x="5710604" y="1402568"/>
            <a:chExt cx="604149" cy="521321"/>
          </a:xfrm>
        </p:grpSpPr>
        <p:sp>
          <p:nvSpPr>
            <p:cNvPr id="1157" name="Google Shape;1157;p49"/>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8" name="Google Shape;1158;p49"/>
            <p:cNvGrpSpPr/>
            <p:nvPr/>
          </p:nvGrpSpPr>
          <p:grpSpPr>
            <a:xfrm>
              <a:off x="5710604" y="1402568"/>
              <a:ext cx="604149" cy="502710"/>
              <a:chOff x="5253755" y="3489659"/>
              <a:chExt cx="390883" cy="325231"/>
            </a:xfrm>
          </p:grpSpPr>
          <p:sp>
            <p:nvSpPr>
              <p:cNvPr id="1159" name="Google Shape;1159;p49"/>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9"/>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9"/>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9"/>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9"/>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9"/>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65" name="Google Shape;1165;p49"/>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9"/>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9"/>
          <p:cNvSpPr txBox="1"/>
          <p:nvPr>
            <p:ph idx="18" type="title"/>
          </p:nvPr>
        </p:nvSpPr>
        <p:spPr>
          <a:xfrm>
            <a:off x="1220808" y="36120"/>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1. PHƯƠNG PHÁP TUYẾN TÍNH</a:t>
            </a:r>
            <a:endParaRPr sz="2800">
              <a:latin typeface="Arial"/>
              <a:ea typeface="Arial"/>
              <a:cs typeface="Arial"/>
              <a:sym typeface="Arial"/>
            </a:endParaRPr>
          </a:p>
        </p:txBody>
      </p:sp>
      <p:pic>
        <p:nvPicPr>
          <p:cNvPr id="1168" name="Google Shape;1168;p49"/>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169" name="Google Shape;1169;p49"/>
          <p:cNvPicPr preferRelativeResize="0"/>
          <p:nvPr/>
        </p:nvPicPr>
        <p:blipFill rotWithShape="1">
          <a:blip r:embed="rId4">
            <a:alphaModFix/>
          </a:blip>
          <a:srcRect b="14427" l="32500" r="35000" t="23320"/>
          <a:stretch/>
        </p:blipFill>
        <p:spPr>
          <a:xfrm>
            <a:off x="1995828" y="853563"/>
            <a:ext cx="5176789" cy="4177730"/>
          </a:xfrm>
          <a:prstGeom prst="rect">
            <a:avLst/>
          </a:prstGeom>
          <a:noFill/>
          <a:ln>
            <a:noFill/>
          </a:ln>
        </p:spPr>
      </p:pic>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
          <p:cNvSpPr/>
          <p:nvPr/>
        </p:nvSpPr>
        <p:spPr>
          <a:xfrm flipH="1">
            <a:off x="3399151" y="48308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
          <p:cNvSpPr/>
          <p:nvPr/>
        </p:nvSpPr>
        <p:spPr>
          <a:xfrm>
            <a:off x="4375638" y="44863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 name="Google Shape;210;p5"/>
          <p:cNvGrpSpPr/>
          <p:nvPr/>
        </p:nvGrpSpPr>
        <p:grpSpPr>
          <a:xfrm>
            <a:off x="8638170" y="1122087"/>
            <a:ext cx="416136" cy="393925"/>
            <a:chOff x="5771847" y="1409894"/>
            <a:chExt cx="542905" cy="513995"/>
          </a:xfrm>
        </p:grpSpPr>
        <p:sp>
          <p:nvSpPr>
            <p:cNvPr id="211" name="Google Shape;211;p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 name="Google Shape;212;p5"/>
            <p:cNvGrpSpPr/>
            <p:nvPr/>
          </p:nvGrpSpPr>
          <p:grpSpPr>
            <a:xfrm>
              <a:off x="5777130" y="1409894"/>
              <a:ext cx="537622" cy="489019"/>
              <a:chOff x="5296797" y="3494398"/>
              <a:chExt cx="347841" cy="316374"/>
            </a:xfrm>
          </p:grpSpPr>
          <p:sp>
            <p:nvSpPr>
              <p:cNvPr id="213" name="Google Shape;213;p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17" name="Google Shape;217;p5"/>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sp>
        <p:nvSpPr>
          <p:cNvPr id="218" name="Google Shape;218;p5"/>
          <p:cNvSpPr/>
          <p:nvPr/>
        </p:nvSpPr>
        <p:spPr>
          <a:xfrm>
            <a:off x="667194" y="1428750"/>
            <a:ext cx="8181068"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Danh sách liên kết đơn là một tập hợp các Node được phân bố động, được sắp xếp theo cách sao cho mỗi Node chứa “một giá trị” (Data) và “một con trỏ”(Next). Con trỏ sẽ trỏ đến phần tử kế tiếp của danh sách liên kết đó. Nếu con trỏ mà trỏ tới NULL, nghĩa là đó là phần tử cuối cùng của danh sách liên kết đơn.</a:t>
            </a:r>
            <a:endParaRPr b="0" i="0" sz="1600" u="none" cap="none" strike="noStrike">
              <a:solidFill>
                <a:srgbClr val="000000"/>
              </a:solidFill>
              <a:latin typeface="Arial"/>
              <a:ea typeface="Arial"/>
              <a:cs typeface="Arial"/>
              <a:sym typeface="Arial"/>
            </a:endParaRPr>
          </a:p>
        </p:txBody>
      </p:sp>
      <p:sp>
        <p:nvSpPr>
          <p:cNvPr id="219" name="Google Shape;219;p5"/>
          <p:cNvSpPr/>
          <p:nvPr/>
        </p:nvSpPr>
        <p:spPr>
          <a:xfrm>
            <a:off x="667194" y="2724150"/>
            <a:ext cx="1676400" cy="685800"/>
          </a:xfrm>
          <a:prstGeom prst="rect">
            <a:avLst/>
          </a:prstGeom>
          <a:gradFill>
            <a:gsLst>
              <a:gs pos="0">
                <a:srgbClr val="132F86"/>
              </a:gs>
              <a:gs pos="50000">
                <a:srgbClr val="1B44BF">
                  <a:alpha val="29803"/>
                </a:srgbClr>
              </a:gs>
              <a:gs pos="100000">
                <a:srgbClr val="132F86"/>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Times"/>
                <a:ea typeface="Times"/>
                <a:cs typeface="Times"/>
                <a:sym typeface="Times"/>
              </a:rPr>
              <a:t>Data</a:t>
            </a:r>
            <a:endParaRPr/>
          </a:p>
        </p:txBody>
      </p:sp>
      <p:sp>
        <p:nvSpPr>
          <p:cNvPr id="220" name="Google Shape;220;p5"/>
          <p:cNvSpPr/>
          <p:nvPr/>
        </p:nvSpPr>
        <p:spPr>
          <a:xfrm>
            <a:off x="2338832" y="2724150"/>
            <a:ext cx="690562" cy="685800"/>
          </a:xfrm>
          <a:prstGeom prst="rect">
            <a:avLst/>
          </a:prstGeom>
          <a:gradFill>
            <a:gsLst>
              <a:gs pos="0">
                <a:srgbClr val="008FB3"/>
              </a:gs>
              <a:gs pos="50000">
                <a:srgbClr val="00CCFF">
                  <a:alpha val="29803"/>
                </a:srgbClr>
              </a:gs>
              <a:gs pos="100000">
                <a:srgbClr val="008FB3"/>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Times"/>
                <a:ea typeface="Times"/>
                <a:cs typeface="Times"/>
                <a:sym typeface="Times"/>
              </a:rPr>
              <a:t>Next</a:t>
            </a:r>
            <a:endParaRPr b="0" i="0" sz="2400" u="none" cap="none" strike="noStrike">
              <a:solidFill>
                <a:srgbClr val="000000"/>
              </a:solidFill>
              <a:latin typeface="Times"/>
              <a:ea typeface="Times"/>
              <a:cs typeface="Times"/>
              <a:sym typeface="Times"/>
            </a:endParaRPr>
          </a:p>
        </p:txBody>
      </p:sp>
      <p:sp>
        <p:nvSpPr>
          <p:cNvPr id="221" name="Google Shape;221;p5"/>
          <p:cNvSpPr/>
          <p:nvPr/>
        </p:nvSpPr>
        <p:spPr>
          <a:xfrm>
            <a:off x="3029394" y="2909887"/>
            <a:ext cx="762000" cy="304800"/>
          </a:xfrm>
          <a:prstGeom prst="rightArrow">
            <a:avLst>
              <a:gd fmla="val 50000" name="adj1"/>
              <a:gd fmla="val 62500" name="adj2"/>
            </a:avLst>
          </a:prstGeom>
          <a:gradFill>
            <a:gsLst>
              <a:gs pos="0">
                <a:srgbClr val="008FB3"/>
              </a:gs>
              <a:gs pos="50000">
                <a:srgbClr val="00CCFF">
                  <a:alpha val="29803"/>
                </a:srgbClr>
              </a:gs>
              <a:gs pos="100000">
                <a:srgbClr val="008FB3"/>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p5"/>
          <p:cNvSpPr txBox="1"/>
          <p:nvPr/>
        </p:nvSpPr>
        <p:spPr>
          <a:xfrm>
            <a:off x="346251" y="3431081"/>
            <a:ext cx="86201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a:ea typeface="Times"/>
                <a:cs typeface="Times"/>
                <a:sym typeface="Times"/>
              </a:rPr>
              <a:t>Node</a:t>
            </a:r>
            <a:endParaRPr/>
          </a:p>
        </p:txBody>
      </p:sp>
      <p:pic>
        <p:nvPicPr>
          <p:cNvPr id="223" name="Google Shape;223;p5"/>
          <p:cNvPicPr preferRelativeResize="0"/>
          <p:nvPr/>
        </p:nvPicPr>
        <p:blipFill rotWithShape="1">
          <a:blip r:embed="rId4">
            <a:alphaModFix/>
          </a:blip>
          <a:srcRect b="0" l="0" r="0" t="0"/>
          <a:stretch/>
        </p:blipFill>
        <p:spPr>
          <a:xfrm>
            <a:off x="4642222" y="2588719"/>
            <a:ext cx="4383252" cy="956662"/>
          </a:xfrm>
          <a:prstGeom prst="rect">
            <a:avLst/>
          </a:prstGeom>
          <a:noFill/>
          <a:ln>
            <a:noFill/>
          </a:ln>
        </p:spPr>
      </p:pic>
      <p:pic>
        <p:nvPicPr>
          <p:cNvPr id="224" name="Google Shape;224;p5"/>
          <p:cNvPicPr preferRelativeResize="0"/>
          <p:nvPr/>
        </p:nvPicPr>
        <p:blipFill rotWithShape="1">
          <a:blip r:embed="rId5">
            <a:alphaModFix/>
          </a:blip>
          <a:srcRect b="0" l="0" r="0" t="0"/>
          <a:stretch/>
        </p:blipFill>
        <p:spPr>
          <a:xfrm>
            <a:off x="2236854" y="3670099"/>
            <a:ext cx="4277567" cy="1408557"/>
          </a:xfrm>
          <a:prstGeom prst="rect">
            <a:avLst/>
          </a:prstGeom>
          <a:noFill/>
          <a:ln>
            <a:noFill/>
          </a:ln>
        </p:spPr>
      </p:pic>
      <p:sp>
        <p:nvSpPr>
          <p:cNvPr id="225" name="Google Shape;225;p5"/>
          <p:cNvSpPr txBox="1"/>
          <p:nvPr>
            <p:ph type="title"/>
          </p:nvPr>
        </p:nvSpPr>
        <p:spPr>
          <a:xfrm>
            <a:off x="1212122" y="285750"/>
            <a:ext cx="684210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Arial"/>
                <a:ea typeface="Arial"/>
                <a:cs typeface="Arial"/>
                <a:sym typeface="Arial"/>
              </a:rPr>
              <a:t>Danh sách liên kết đơn</a:t>
            </a:r>
            <a:endParaRPr>
              <a:latin typeface="Arial"/>
              <a:ea typeface="Arial"/>
              <a:cs typeface="Arial"/>
              <a:sym typeface="Arial"/>
            </a:endParaRPr>
          </a:p>
        </p:txBody>
      </p:sp>
      <p:sp>
        <p:nvSpPr>
          <p:cNvPr id="226" name="Google Shape;226;p5"/>
          <p:cNvSpPr/>
          <p:nvPr/>
        </p:nvSpPr>
        <p:spPr>
          <a:xfrm>
            <a:off x="972142" y="1037762"/>
            <a:ext cx="368562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1. Khái niệm danh sách liên kết đơn</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50"/>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1.3 NGUYÊN LÝ HOẠT ĐỘNG</a:t>
            </a:r>
            <a:endParaRPr b="1" sz="2000">
              <a:latin typeface="Arial"/>
              <a:ea typeface="Arial"/>
              <a:cs typeface="Arial"/>
              <a:sym typeface="Arial"/>
            </a:endParaRPr>
          </a:p>
        </p:txBody>
      </p:sp>
      <p:grpSp>
        <p:nvGrpSpPr>
          <p:cNvPr id="1175" name="Google Shape;1175;p50"/>
          <p:cNvGrpSpPr/>
          <p:nvPr/>
        </p:nvGrpSpPr>
        <p:grpSpPr>
          <a:xfrm>
            <a:off x="8642687" y="579166"/>
            <a:ext cx="406093" cy="472509"/>
            <a:chOff x="5968151" y="3383296"/>
            <a:chExt cx="285840" cy="332612"/>
          </a:xfrm>
        </p:grpSpPr>
        <p:sp>
          <p:nvSpPr>
            <p:cNvPr id="1176" name="Google Shape;1176;p50"/>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50"/>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50"/>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9" name="Google Shape;1179;p50"/>
          <p:cNvGrpSpPr/>
          <p:nvPr/>
        </p:nvGrpSpPr>
        <p:grpSpPr>
          <a:xfrm>
            <a:off x="8512952" y="4561299"/>
            <a:ext cx="604149" cy="521321"/>
            <a:chOff x="5710604" y="1402568"/>
            <a:chExt cx="604149" cy="521321"/>
          </a:xfrm>
        </p:grpSpPr>
        <p:sp>
          <p:nvSpPr>
            <p:cNvPr id="1180" name="Google Shape;1180;p5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1" name="Google Shape;1181;p50"/>
            <p:cNvGrpSpPr/>
            <p:nvPr/>
          </p:nvGrpSpPr>
          <p:grpSpPr>
            <a:xfrm>
              <a:off x="5710604" y="1402568"/>
              <a:ext cx="604149" cy="502710"/>
              <a:chOff x="5253755" y="3489659"/>
              <a:chExt cx="390883" cy="325231"/>
            </a:xfrm>
          </p:grpSpPr>
          <p:sp>
            <p:nvSpPr>
              <p:cNvPr id="1182" name="Google Shape;1182;p5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50"/>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5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50"/>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5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5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88" name="Google Shape;1188;p50"/>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50"/>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50"/>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1. PHƯƠNG PHÁP TUYẾN TÍNH</a:t>
            </a:r>
            <a:endParaRPr sz="2800">
              <a:latin typeface="Arial"/>
              <a:ea typeface="Arial"/>
              <a:cs typeface="Arial"/>
              <a:sym typeface="Arial"/>
            </a:endParaRPr>
          </a:p>
        </p:txBody>
      </p:sp>
      <p:pic>
        <p:nvPicPr>
          <p:cNvPr id="1191" name="Google Shape;1191;p50"/>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192" name="Google Shape;1192;p50"/>
          <p:cNvSpPr txBox="1"/>
          <p:nvPr>
            <p:ph idx="13" type="subTitle"/>
          </p:nvPr>
        </p:nvSpPr>
        <p:spPr>
          <a:xfrm>
            <a:off x="237960" y="1217109"/>
            <a:ext cx="8366949" cy="378565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Bước 1:     Duyệt vòng lặp for loop thứ nhất </a:t>
            </a:r>
            <a:endParaRPr b="0"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for(Node *pTmp=list.pHead;pTmp!=NULL;pTmp=pTmp-&gt;pNext)</a:t>
            </a:r>
            <a:endParaRPr b="0"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(Duyệt toàn bộ danh sách)</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Bước 2:     Duyệt vòng lặp for loop thứ hai </a:t>
            </a:r>
            <a:endParaRPr b="0"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for(Node *pTmp2=pTmp-&gt;pNext;pTmp2!=NULL;pTmp2=pTmp2-&gt;pNext)</a:t>
            </a:r>
            <a:endParaRPr b="0"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(Mục đích là so sánh lần lượt với các Node trước nó)</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Bước 3: Tại mỗi Node, ta so sánh pTmp-&gt;data và pTmp2-&gt;data (giá trị trước và giá trị sau trong danh sách) </a:t>
            </a:r>
            <a:endParaRPr b="0"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Nếu pTmp-&gt;data &gt; pTmp2-&gt;data (giá trị trước &gt; giá trị sau)</a:t>
            </a:r>
            <a:endParaRPr b="0" i="0" sz="2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=&gt; Hoán đổi 2 vị trí</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Kết quả</a:t>
            </a:r>
            <a:r>
              <a:rPr b="0" i="0" lang="en-US" sz="2000" u="none" cap="none" strike="noStrike">
                <a:solidFill>
                  <a:schemeClr val="dk1"/>
                </a:solidFill>
                <a:latin typeface="Calibri"/>
                <a:ea typeface="Calibri"/>
                <a:cs typeface="Calibri"/>
                <a:sym typeface="Calibri"/>
              </a:rPr>
              <a:t>: Khi vòng lặp for chạy hết ta có được danh sách liên kết đơn theo thứ tự tăng dần. </a:t>
            </a:r>
            <a:endParaRPr b="0"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0" st="0"/>
                                            </p:txEl>
                                          </p:spTgt>
                                        </p:tgtEl>
                                        <p:attrNameLst>
                                          <p:attrName>style.visibility</p:attrName>
                                        </p:attrNameLst>
                                      </p:cBhvr>
                                      <p:to>
                                        <p:strVal val="visible"/>
                                      </p:to>
                                    </p:set>
                                    <p:anim calcmode="lin" valueType="num">
                                      <p:cBhvr additive="base">
                                        <p:cTn dur="500"/>
                                        <p:tgtEl>
                                          <p:spTgt spid="119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1" st="1"/>
                                            </p:txEl>
                                          </p:spTgt>
                                        </p:tgtEl>
                                        <p:attrNameLst>
                                          <p:attrName>style.visibility</p:attrName>
                                        </p:attrNameLst>
                                      </p:cBhvr>
                                      <p:to>
                                        <p:strVal val="visible"/>
                                      </p:to>
                                    </p:set>
                                    <p:anim calcmode="lin" valueType="num">
                                      <p:cBhvr additive="base">
                                        <p:cTn dur="500"/>
                                        <p:tgtEl>
                                          <p:spTgt spid="119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2" st="2"/>
                                            </p:txEl>
                                          </p:spTgt>
                                        </p:tgtEl>
                                        <p:attrNameLst>
                                          <p:attrName>style.visibility</p:attrName>
                                        </p:attrNameLst>
                                      </p:cBhvr>
                                      <p:to>
                                        <p:strVal val="visible"/>
                                      </p:to>
                                    </p:set>
                                    <p:anim calcmode="lin" valueType="num">
                                      <p:cBhvr additive="base">
                                        <p:cTn dur="500"/>
                                        <p:tgtEl>
                                          <p:spTgt spid="119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3" st="3"/>
                                            </p:txEl>
                                          </p:spTgt>
                                        </p:tgtEl>
                                        <p:attrNameLst>
                                          <p:attrName>style.visibility</p:attrName>
                                        </p:attrNameLst>
                                      </p:cBhvr>
                                      <p:to>
                                        <p:strVal val="visible"/>
                                      </p:to>
                                    </p:set>
                                    <p:anim calcmode="lin" valueType="num">
                                      <p:cBhvr additive="base">
                                        <p:cTn dur="500"/>
                                        <p:tgtEl>
                                          <p:spTgt spid="119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4" st="4"/>
                                            </p:txEl>
                                          </p:spTgt>
                                        </p:tgtEl>
                                        <p:attrNameLst>
                                          <p:attrName>style.visibility</p:attrName>
                                        </p:attrNameLst>
                                      </p:cBhvr>
                                      <p:to>
                                        <p:strVal val="visible"/>
                                      </p:to>
                                    </p:set>
                                    <p:anim calcmode="lin" valueType="num">
                                      <p:cBhvr additive="base">
                                        <p:cTn dur="500"/>
                                        <p:tgtEl>
                                          <p:spTgt spid="119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5" st="5"/>
                                            </p:txEl>
                                          </p:spTgt>
                                        </p:tgtEl>
                                        <p:attrNameLst>
                                          <p:attrName>style.visibility</p:attrName>
                                        </p:attrNameLst>
                                      </p:cBhvr>
                                      <p:to>
                                        <p:strVal val="visible"/>
                                      </p:to>
                                    </p:set>
                                    <p:anim calcmode="lin" valueType="num">
                                      <p:cBhvr additive="base">
                                        <p:cTn dur="500"/>
                                        <p:tgtEl>
                                          <p:spTgt spid="119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6" st="6"/>
                                            </p:txEl>
                                          </p:spTgt>
                                        </p:tgtEl>
                                        <p:attrNameLst>
                                          <p:attrName>style.visibility</p:attrName>
                                        </p:attrNameLst>
                                      </p:cBhvr>
                                      <p:to>
                                        <p:strVal val="visible"/>
                                      </p:to>
                                    </p:set>
                                    <p:anim calcmode="lin" valueType="num">
                                      <p:cBhvr additive="base">
                                        <p:cTn dur="500"/>
                                        <p:tgtEl>
                                          <p:spTgt spid="119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7" st="7"/>
                                            </p:txEl>
                                          </p:spTgt>
                                        </p:tgtEl>
                                        <p:attrNameLst>
                                          <p:attrName>style.visibility</p:attrName>
                                        </p:attrNameLst>
                                      </p:cBhvr>
                                      <p:to>
                                        <p:strVal val="visible"/>
                                      </p:to>
                                    </p:set>
                                    <p:anim calcmode="lin" valueType="num">
                                      <p:cBhvr additive="base">
                                        <p:cTn dur="500"/>
                                        <p:tgtEl>
                                          <p:spTgt spid="119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8" st="8"/>
                                            </p:txEl>
                                          </p:spTgt>
                                        </p:tgtEl>
                                        <p:attrNameLst>
                                          <p:attrName>style.visibility</p:attrName>
                                        </p:attrNameLst>
                                      </p:cBhvr>
                                      <p:to>
                                        <p:strVal val="visible"/>
                                      </p:to>
                                    </p:set>
                                    <p:anim calcmode="lin" valueType="num">
                                      <p:cBhvr additive="base">
                                        <p:cTn dur="500"/>
                                        <p:tgtEl>
                                          <p:spTgt spid="119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92">
                                            <p:txEl>
                                              <p:pRg end="9" st="9"/>
                                            </p:txEl>
                                          </p:spTgt>
                                        </p:tgtEl>
                                        <p:attrNameLst>
                                          <p:attrName>style.visibility</p:attrName>
                                        </p:attrNameLst>
                                      </p:cBhvr>
                                      <p:to>
                                        <p:strVal val="visible"/>
                                      </p:to>
                                    </p:set>
                                    <p:anim calcmode="lin" valueType="num">
                                      <p:cBhvr additive="base">
                                        <p:cTn dur="500"/>
                                        <p:tgtEl>
                                          <p:spTgt spid="1192">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51"/>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1.4 CÀI ĐẶT THUẬT TOÁN</a:t>
            </a:r>
            <a:endParaRPr b="1" sz="2000">
              <a:latin typeface="Arial"/>
              <a:ea typeface="Arial"/>
              <a:cs typeface="Arial"/>
              <a:sym typeface="Arial"/>
            </a:endParaRPr>
          </a:p>
        </p:txBody>
      </p:sp>
      <p:grpSp>
        <p:nvGrpSpPr>
          <p:cNvPr id="1198" name="Google Shape;1198;p51"/>
          <p:cNvGrpSpPr/>
          <p:nvPr/>
        </p:nvGrpSpPr>
        <p:grpSpPr>
          <a:xfrm>
            <a:off x="8642687" y="579166"/>
            <a:ext cx="406093" cy="472509"/>
            <a:chOff x="5968151" y="3383296"/>
            <a:chExt cx="285840" cy="332612"/>
          </a:xfrm>
        </p:grpSpPr>
        <p:sp>
          <p:nvSpPr>
            <p:cNvPr id="1199" name="Google Shape;1199;p51"/>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51"/>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51"/>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2" name="Google Shape;1202;p51"/>
          <p:cNvGrpSpPr/>
          <p:nvPr/>
        </p:nvGrpSpPr>
        <p:grpSpPr>
          <a:xfrm>
            <a:off x="8330163" y="4509972"/>
            <a:ext cx="604149" cy="521321"/>
            <a:chOff x="5710604" y="1402568"/>
            <a:chExt cx="604149" cy="521321"/>
          </a:xfrm>
        </p:grpSpPr>
        <p:sp>
          <p:nvSpPr>
            <p:cNvPr id="1203" name="Google Shape;1203;p5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4" name="Google Shape;1204;p51"/>
            <p:cNvGrpSpPr/>
            <p:nvPr/>
          </p:nvGrpSpPr>
          <p:grpSpPr>
            <a:xfrm>
              <a:off x="5710604" y="1402568"/>
              <a:ext cx="604149" cy="502710"/>
              <a:chOff x="5253755" y="3489659"/>
              <a:chExt cx="390883" cy="325231"/>
            </a:xfrm>
          </p:grpSpPr>
          <p:sp>
            <p:nvSpPr>
              <p:cNvPr id="1205" name="Google Shape;1205;p5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51"/>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5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51"/>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5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5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11" name="Google Shape;1211;p51"/>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51"/>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51"/>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1. PHƯƠNG PHÁP TUYẾN TÍNH</a:t>
            </a:r>
            <a:endParaRPr sz="2800">
              <a:latin typeface="Arial"/>
              <a:ea typeface="Arial"/>
              <a:cs typeface="Arial"/>
              <a:sym typeface="Arial"/>
            </a:endParaRPr>
          </a:p>
        </p:txBody>
      </p:sp>
      <p:pic>
        <p:nvPicPr>
          <p:cNvPr id="1214" name="Google Shape;1214;p51"/>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215" name="Google Shape;1215;p51"/>
          <p:cNvPicPr preferRelativeResize="0"/>
          <p:nvPr/>
        </p:nvPicPr>
        <p:blipFill rotWithShape="1">
          <a:blip r:embed="rId4">
            <a:alphaModFix/>
          </a:blip>
          <a:srcRect b="0" l="0" r="0" t="0"/>
          <a:stretch/>
        </p:blipFill>
        <p:spPr>
          <a:xfrm>
            <a:off x="528869" y="1268223"/>
            <a:ext cx="8172590" cy="367136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52"/>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1.5 VÍ DỤ CÓ GIẢI THÍCH</a:t>
            </a:r>
            <a:endParaRPr b="1" sz="2000">
              <a:latin typeface="Arial"/>
              <a:ea typeface="Arial"/>
              <a:cs typeface="Arial"/>
              <a:sym typeface="Arial"/>
            </a:endParaRPr>
          </a:p>
        </p:txBody>
      </p:sp>
      <p:grpSp>
        <p:nvGrpSpPr>
          <p:cNvPr id="1221" name="Google Shape;1221;p52"/>
          <p:cNvGrpSpPr/>
          <p:nvPr/>
        </p:nvGrpSpPr>
        <p:grpSpPr>
          <a:xfrm>
            <a:off x="8642687" y="579166"/>
            <a:ext cx="406093" cy="472509"/>
            <a:chOff x="5968151" y="3383296"/>
            <a:chExt cx="285840" cy="332612"/>
          </a:xfrm>
        </p:grpSpPr>
        <p:sp>
          <p:nvSpPr>
            <p:cNvPr id="1222" name="Google Shape;1222;p52"/>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52"/>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52"/>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5" name="Google Shape;1225;p52"/>
          <p:cNvGrpSpPr/>
          <p:nvPr/>
        </p:nvGrpSpPr>
        <p:grpSpPr>
          <a:xfrm>
            <a:off x="8330163" y="4509972"/>
            <a:ext cx="604149" cy="521321"/>
            <a:chOff x="5710604" y="1402568"/>
            <a:chExt cx="604149" cy="521321"/>
          </a:xfrm>
        </p:grpSpPr>
        <p:sp>
          <p:nvSpPr>
            <p:cNvPr id="1226" name="Google Shape;1226;p5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7" name="Google Shape;1227;p52"/>
            <p:cNvGrpSpPr/>
            <p:nvPr/>
          </p:nvGrpSpPr>
          <p:grpSpPr>
            <a:xfrm>
              <a:off x="5710604" y="1402568"/>
              <a:ext cx="604149" cy="502710"/>
              <a:chOff x="5253755" y="3489659"/>
              <a:chExt cx="390883" cy="325231"/>
            </a:xfrm>
          </p:grpSpPr>
          <p:sp>
            <p:nvSpPr>
              <p:cNvPr id="1228" name="Google Shape;1228;p5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52"/>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5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52"/>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5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34" name="Google Shape;1234;p52"/>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52"/>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2"/>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1. PHƯƠNG PHÁP TUYẾN TÍNH</a:t>
            </a:r>
            <a:endParaRPr sz="2800">
              <a:latin typeface="Arial"/>
              <a:ea typeface="Arial"/>
              <a:cs typeface="Arial"/>
              <a:sym typeface="Arial"/>
            </a:endParaRPr>
          </a:p>
        </p:txBody>
      </p:sp>
      <p:pic>
        <p:nvPicPr>
          <p:cNvPr id="1237" name="Google Shape;1237;p52"/>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238" name="Google Shape;1238;p52"/>
          <p:cNvSpPr txBox="1"/>
          <p:nvPr>
            <p:ph idx="13" type="subTitle"/>
          </p:nvPr>
        </p:nvSpPr>
        <p:spPr>
          <a:xfrm>
            <a:off x="1226212" y="1113975"/>
            <a:ext cx="8138250" cy="70788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Hãy sắp xếp danh sách sau theo thứ tự tăng dần</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2000"/>
              <a:buFont typeface="Poppins"/>
              <a:buNone/>
            </a:pPr>
            <a:r>
              <a:t/>
            </a:r>
            <a:endParaRPr b="0" i="0" sz="2000" u="none" cap="none" strike="noStrike">
              <a:solidFill>
                <a:schemeClr val="dk1"/>
              </a:solidFill>
            </a:endParaRPr>
          </a:p>
        </p:txBody>
      </p:sp>
      <p:pic>
        <p:nvPicPr>
          <p:cNvPr id="1239" name="Google Shape;1239;p52"/>
          <p:cNvPicPr preferRelativeResize="0"/>
          <p:nvPr/>
        </p:nvPicPr>
        <p:blipFill rotWithShape="1">
          <a:blip r:embed="rId4">
            <a:alphaModFix/>
          </a:blip>
          <a:srcRect b="0" l="0" r="0" t="0"/>
          <a:stretch/>
        </p:blipFill>
        <p:spPr>
          <a:xfrm>
            <a:off x="580542" y="1686220"/>
            <a:ext cx="7692459" cy="2983416"/>
          </a:xfrm>
          <a:prstGeom prst="rect">
            <a:avLst/>
          </a:prstGeom>
          <a:noFill/>
          <a:ln>
            <a:noFill/>
          </a:ln>
        </p:spPr>
      </p:pic>
    </p:spTree>
  </p:cSld>
  <p:clrMapOvr>
    <a:masterClrMapping/>
  </p:clrMapOvr>
  <p:transition spd="slow" p14:dur="1600">
    <p:blinds dir="ver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53"/>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1.5 VÍ DỤ CÓ GIẢI THÍCH</a:t>
            </a:r>
            <a:endParaRPr b="1" sz="2000">
              <a:latin typeface="Arial"/>
              <a:ea typeface="Arial"/>
              <a:cs typeface="Arial"/>
              <a:sym typeface="Arial"/>
            </a:endParaRPr>
          </a:p>
        </p:txBody>
      </p:sp>
      <p:grpSp>
        <p:nvGrpSpPr>
          <p:cNvPr id="1245" name="Google Shape;1245;p53"/>
          <p:cNvGrpSpPr/>
          <p:nvPr/>
        </p:nvGrpSpPr>
        <p:grpSpPr>
          <a:xfrm>
            <a:off x="8642687" y="579166"/>
            <a:ext cx="406093" cy="472509"/>
            <a:chOff x="5968151" y="3383296"/>
            <a:chExt cx="285840" cy="332612"/>
          </a:xfrm>
        </p:grpSpPr>
        <p:sp>
          <p:nvSpPr>
            <p:cNvPr id="1246" name="Google Shape;1246;p53"/>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3"/>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3"/>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9" name="Google Shape;1249;p53"/>
          <p:cNvGrpSpPr/>
          <p:nvPr/>
        </p:nvGrpSpPr>
        <p:grpSpPr>
          <a:xfrm>
            <a:off x="8330163" y="4509972"/>
            <a:ext cx="604149" cy="521321"/>
            <a:chOff x="5710604" y="1402568"/>
            <a:chExt cx="604149" cy="521321"/>
          </a:xfrm>
        </p:grpSpPr>
        <p:sp>
          <p:nvSpPr>
            <p:cNvPr id="1250" name="Google Shape;1250;p5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1" name="Google Shape;1251;p53"/>
            <p:cNvGrpSpPr/>
            <p:nvPr/>
          </p:nvGrpSpPr>
          <p:grpSpPr>
            <a:xfrm>
              <a:off x="5710604" y="1402568"/>
              <a:ext cx="604149" cy="502710"/>
              <a:chOff x="5253755" y="3489659"/>
              <a:chExt cx="390883" cy="325231"/>
            </a:xfrm>
          </p:grpSpPr>
          <p:sp>
            <p:nvSpPr>
              <p:cNvPr id="1252" name="Google Shape;1252;p5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53"/>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5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53"/>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5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5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58" name="Google Shape;1258;p53"/>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53"/>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53"/>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1. PHƯƠNG PHÁP TUYẾN TÍNH</a:t>
            </a:r>
            <a:endParaRPr sz="2800">
              <a:latin typeface="Arial"/>
              <a:ea typeface="Arial"/>
              <a:cs typeface="Arial"/>
              <a:sym typeface="Arial"/>
            </a:endParaRPr>
          </a:p>
        </p:txBody>
      </p:sp>
      <p:pic>
        <p:nvPicPr>
          <p:cNvPr id="1261" name="Google Shape;1261;p53"/>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262" name="Google Shape;1262;p53"/>
          <p:cNvPicPr preferRelativeResize="0"/>
          <p:nvPr/>
        </p:nvPicPr>
        <p:blipFill rotWithShape="1">
          <a:blip r:embed="rId4">
            <a:alphaModFix/>
          </a:blip>
          <a:srcRect b="23317" l="15065" r="18109" t="29361"/>
          <a:stretch/>
        </p:blipFill>
        <p:spPr>
          <a:xfrm>
            <a:off x="682657" y="1321803"/>
            <a:ext cx="7532256" cy="367845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54"/>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1.5 VÍ DỤ CÓ GIẢI THÍCH</a:t>
            </a:r>
            <a:endParaRPr b="1" sz="2000">
              <a:latin typeface="Arial"/>
              <a:ea typeface="Arial"/>
              <a:cs typeface="Arial"/>
              <a:sym typeface="Arial"/>
            </a:endParaRPr>
          </a:p>
        </p:txBody>
      </p:sp>
      <p:grpSp>
        <p:nvGrpSpPr>
          <p:cNvPr id="1268" name="Google Shape;1268;p54"/>
          <p:cNvGrpSpPr/>
          <p:nvPr/>
        </p:nvGrpSpPr>
        <p:grpSpPr>
          <a:xfrm>
            <a:off x="8642687" y="579166"/>
            <a:ext cx="406093" cy="472509"/>
            <a:chOff x="5968151" y="3383296"/>
            <a:chExt cx="285840" cy="332612"/>
          </a:xfrm>
        </p:grpSpPr>
        <p:sp>
          <p:nvSpPr>
            <p:cNvPr id="1269" name="Google Shape;1269;p54"/>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54"/>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4"/>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2" name="Google Shape;1272;p54"/>
          <p:cNvGrpSpPr/>
          <p:nvPr/>
        </p:nvGrpSpPr>
        <p:grpSpPr>
          <a:xfrm>
            <a:off x="8330163" y="4509972"/>
            <a:ext cx="604149" cy="521321"/>
            <a:chOff x="5710604" y="1402568"/>
            <a:chExt cx="604149" cy="521321"/>
          </a:xfrm>
        </p:grpSpPr>
        <p:sp>
          <p:nvSpPr>
            <p:cNvPr id="1273" name="Google Shape;1273;p5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4" name="Google Shape;1274;p54"/>
            <p:cNvGrpSpPr/>
            <p:nvPr/>
          </p:nvGrpSpPr>
          <p:grpSpPr>
            <a:xfrm>
              <a:off x="5710604" y="1402568"/>
              <a:ext cx="604149" cy="502710"/>
              <a:chOff x="5253755" y="3489659"/>
              <a:chExt cx="390883" cy="325231"/>
            </a:xfrm>
          </p:grpSpPr>
          <p:sp>
            <p:nvSpPr>
              <p:cNvPr id="1275" name="Google Shape;1275;p5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54"/>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5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54"/>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5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5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81" name="Google Shape;1281;p54"/>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54"/>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54"/>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1. PHƯƠNG PHÁP TUYẾN TÍNH</a:t>
            </a:r>
            <a:endParaRPr sz="2800">
              <a:latin typeface="Arial"/>
              <a:ea typeface="Arial"/>
              <a:cs typeface="Arial"/>
              <a:sym typeface="Arial"/>
            </a:endParaRPr>
          </a:p>
        </p:txBody>
      </p:sp>
      <p:pic>
        <p:nvPicPr>
          <p:cNvPr id="1284" name="Google Shape;1284;p54"/>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285" name="Google Shape;1285;p54"/>
          <p:cNvPicPr preferRelativeResize="0"/>
          <p:nvPr/>
        </p:nvPicPr>
        <p:blipFill rotWithShape="1">
          <a:blip r:embed="rId4">
            <a:alphaModFix/>
          </a:blip>
          <a:srcRect b="14766" l="15097" r="16345" t="35633"/>
          <a:stretch/>
        </p:blipFill>
        <p:spPr>
          <a:xfrm>
            <a:off x="847536" y="1221677"/>
            <a:ext cx="7520859" cy="3622925"/>
          </a:xfrm>
          <a:prstGeom prst="rect">
            <a:avLst/>
          </a:prstGeom>
          <a:noFill/>
          <a:ln>
            <a:noFill/>
          </a:ln>
        </p:spPr>
      </p:pic>
    </p:spTree>
  </p:cSld>
  <p:clrMapOvr>
    <a:masterClrMapping/>
  </p:clrMapOvr>
  <mc:AlternateContent>
    <mc:Choice Requires="p14">
      <p:transition spd="slow" p14:dur="3000">
        <p14:shred dir="out"/>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55"/>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1.5 VÍ DỤ CÓ GIẢI THÍCH</a:t>
            </a:r>
            <a:endParaRPr b="1" sz="2000">
              <a:latin typeface="Arial"/>
              <a:ea typeface="Arial"/>
              <a:cs typeface="Arial"/>
              <a:sym typeface="Arial"/>
            </a:endParaRPr>
          </a:p>
        </p:txBody>
      </p:sp>
      <p:grpSp>
        <p:nvGrpSpPr>
          <p:cNvPr id="1291" name="Google Shape;1291;p55"/>
          <p:cNvGrpSpPr/>
          <p:nvPr/>
        </p:nvGrpSpPr>
        <p:grpSpPr>
          <a:xfrm>
            <a:off x="8642687" y="579166"/>
            <a:ext cx="406093" cy="472509"/>
            <a:chOff x="5968151" y="3383296"/>
            <a:chExt cx="285840" cy="332612"/>
          </a:xfrm>
        </p:grpSpPr>
        <p:sp>
          <p:nvSpPr>
            <p:cNvPr id="1292" name="Google Shape;1292;p55"/>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55"/>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5"/>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5" name="Google Shape;1295;p55"/>
          <p:cNvGrpSpPr/>
          <p:nvPr/>
        </p:nvGrpSpPr>
        <p:grpSpPr>
          <a:xfrm>
            <a:off x="8330163" y="4509972"/>
            <a:ext cx="604149" cy="521321"/>
            <a:chOff x="5710604" y="1402568"/>
            <a:chExt cx="604149" cy="521321"/>
          </a:xfrm>
        </p:grpSpPr>
        <p:sp>
          <p:nvSpPr>
            <p:cNvPr id="1296" name="Google Shape;1296;p5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7" name="Google Shape;1297;p55"/>
            <p:cNvGrpSpPr/>
            <p:nvPr/>
          </p:nvGrpSpPr>
          <p:grpSpPr>
            <a:xfrm>
              <a:off x="5710604" y="1402568"/>
              <a:ext cx="604149" cy="502710"/>
              <a:chOff x="5253755" y="3489659"/>
              <a:chExt cx="390883" cy="325231"/>
            </a:xfrm>
          </p:grpSpPr>
          <p:sp>
            <p:nvSpPr>
              <p:cNvPr id="1298" name="Google Shape;1298;p5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5"/>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5"/>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5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04" name="Google Shape;1304;p55"/>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5"/>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5"/>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1. PHƯƠNG PHÁP TUYẾN TÍNH</a:t>
            </a:r>
            <a:endParaRPr sz="2800">
              <a:latin typeface="Arial"/>
              <a:ea typeface="Arial"/>
              <a:cs typeface="Arial"/>
              <a:sym typeface="Arial"/>
            </a:endParaRPr>
          </a:p>
        </p:txBody>
      </p:sp>
      <p:pic>
        <p:nvPicPr>
          <p:cNvPr id="1307" name="Google Shape;1307;p55"/>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308" name="Google Shape;1308;p55"/>
          <p:cNvPicPr preferRelativeResize="0"/>
          <p:nvPr/>
        </p:nvPicPr>
        <p:blipFill rotWithShape="1">
          <a:blip r:embed="rId4">
            <a:alphaModFix/>
          </a:blip>
          <a:srcRect b="35006" l="16025" r="18109" t="43329"/>
          <a:stretch/>
        </p:blipFill>
        <p:spPr>
          <a:xfrm>
            <a:off x="479498" y="1973601"/>
            <a:ext cx="8028492" cy="1846346"/>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56"/>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2.1 Ý TƯỞNG</a:t>
            </a:r>
            <a:endParaRPr b="1" sz="2000">
              <a:latin typeface="Arial"/>
              <a:ea typeface="Arial"/>
              <a:cs typeface="Arial"/>
              <a:sym typeface="Arial"/>
            </a:endParaRPr>
          </a:p>
        </p:txBody>
      </p:sp>
      <p:grpSp>
        <p:nvGrpSpPr>
          <p:cNvPr id="1314" name="Google Shape;1314;p56"/>
          <p:cNvGrpSpPr/>
          <p:nvPr/>
        </p:nvGrpSpPr>
        <p:grpSpPr>
          <a:xfrm>
            <a:off x="8642687" y="579166"/>
            <a:ext cx="406093" cy="472509"/>
            <a:chOff x="5968151" y="3383296"/>
            <a:chExt cx="285840" cy="332612"/>
          </a:xfrm>
        </p:grpSpPr>
        <p:sp>
          <p:nvSpPr>
            <p:cNvPr id="1315" name="Google Shape;1315;p56"/>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56"/>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56"/>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8" name="Google Shape;1318;p56"/>
          <p:cNvGrpSpPr/>
          <p:nvPr/>
        </p:nvGrpSpPr>
        <p:grpSpPr>
          <a:xfrm>
            <a:off x="8330163" y="4509972"/>
            <a:ext cx="604149" cy="521321"/>
            <a:chOff x="5710604" y="1402568"/>
            <a:chExt cx="604149" cy="521321"/>
          </a:xfrm>
        </p:grpSpPr>
        <p:sp>
          <p:nvSpPr>
            <p:cNvPr id="1319" name="Google Shape;1319;p5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0" name="Google Shape;1320;p56"/>
            <p:cNvGrpSpPr/>
            <p:nvPr/>
          </p:nvGrpSpPr>
          <p:grpSpPr>
            <a:xfrm>
              <a:off x="5710604" y="1402568"/>
              <a:ext cx="604149" cy="502710"/>
              <a:chOff x="5253755" y="3489659"/>
              <a:chExt cx="390883" cy="325231"/>
            </a:xfrm>
          </p:grpSpPr>
          <p:sp>
            <p:nvSpPr>
              <p:cNvPr id="1321" name="Google Shape;1321;p5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6"/>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56"/>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5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27" name="Google Shape;1327;p56"/>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56"/>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56"/>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330" name="Google Shape;1330;p56"/>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331" name="Google Shape;1331;p56"/>
          <p:cNvSpPr txBox="1"/>
          <p:nvPr>
            <p:ph idx="13" type="subTitle"/>
          </p:nvPr>
        </p:nvSpPr>
        <p:spPr>
          <a:xfrm>
            <a:off x="334332" y="1481274"/>
            <a:ext cx="8138250" cy="286232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Chia các phần tử trong danh sách liên kết đơn ra thành hai danh sách con và một node cờ (node tag trong ví dụ dưới đây).</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2000"/>
              <a:buFont typeface="Poppins"/>
              <a:buNone/>
            </a:pPr>
            <a:r>
              <a:t/>
            </a:r>
            <a:endParaRPr b="0" i="0" sz="2000" u="none" cap="none" strike="noStrike">
              <a:solidFill>
                <a:schemeClr val="dk1"/>
              </a:solidFill>
            </a:endParaRPr>
          </a:p>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Một danh sách l1 sẽ chứa các node có trường data &lt;= data của node tag. Danh sách l2 còn lại sẽ chứa các node có trường data &gt; trường data của node tag. </a:t>
            </a:r>
            <a:r>
              <a:rPr lang="en-US" sz="2000">
                <a:solidFill>
                  <a:schemeClr val="dk1"/>
                </a:solidFill>
                <a:latin typeface="Calibri"/>
                <a:ea typeface="Calibri"/>
                <a:cs typeface="Calibri"/>
                <a:sym typeface="Calibri"/>
              </a:rPr>
              <a:t>Sắp xếp từng danh sách l1, l2.</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2000"/>
              <a:buFont typeface="Poppins"/>
              <a:buNone/>
            </a:pPr>
            <a:r>
              <a:t/>
            </a:r>
            <a:endParaRPr b="0" i="0" sz="2000" u="none" cap="none" strike="noStrike">
              <a:solidFill>
                <a:schemeClr val="dk1"/>
              </a:solidFill>
            </a:endParaRPr>
          </a:p>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Sau đó, nối l1, atg, l2 lại với nhau ta sẽ có danh sách liên kết đơn đã được sắp xếp theo thứ tự tăng dần. </a:t>
            </a:r>
            <a:endParaRPr b="0" i="0" sz="2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1400">
        <p14:doors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1">
                                            <p:txEl>
                                              <p:pRg end="0" st="0"/>
                                            </p:txEl>
                                          </p:spTgt>
                                        </p:tgtEl>
                                        <p:attrNameLst>
                                          <p:attrName>style.visibility</p:attrName>
                                        </p:attrNameLst>
                                      </p:cBhvr>
                                      <p:to>
                                        <p:strVal val="visible"/>
                                      </p:to>
                                    </p:set>
                                    <p:anim calcmode="lin" valueType="num">
                                      <p:cBhvr additive="base">
                                        <p:cTn dur="500"/>
                                        <p:tgtEl>
                                          <p:spTgt spid="133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1">
                                            <p:txEl>
                                              <p:pRg end="1" st="1"/>
                                            </p:txEl>
                                          </p:spTgt>
                                        </p:tgtEl>
                                        <p:attrNameLst>
                                          <p:attrName>style.visibility</p:attrName>
                                        </p:attrNameLst>
                                      </p:cBhvr>
                                      <p:to>
                                        <p:strVal val="visible"/>
                                      </p:to>
                                    </p:set>
                                    <p:anim calcmode="lin" valueType="num">
                                      <p:cBhvr additive="base">
                                        <p:cTn dur="500"/>
                                        <p:tgtEl>
                                          <p:spTgt spid="133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1">
                                            <p:txEl>
                                              <p:pRg end="2" st="2"/>
                                            </p:txEl>
                                          </p:spTgt>
                                        </p:tgtEl>
                                        <p:attrNameLst>
                                          <p:attrName>style.visibility</p:attrName>
                                        </p:attrNameLst>
                                      </p:cBhvr>
                                      <p:to>
                                        <p:strVal val="visible"/>
                                      </p:to>
                                    </p:set>
                                    <p:anim calcmode="lin" valueType="num">
                                      <p:cBhvr additive="base">
                                        <p:cTn dur="500"/>
                                        <p:tgtEl>
                                          <p:spTgt spid="133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1">
                                            <p:txEl>
                                              <p:pRg end="3" st="3"/>
                                            </p:txEl>
                                          </p:spTgt>
                                        </p:tgtEl>
                                        <p:attrNameLst>
                                          <p:attrName>style.visibility</p:attrName>
                                        </p:attrNameLst>
                                      </p:cBhvr>
                                      <p:to>
                                        <p:strVal val="visible"/>
                                      </p:to>
                                    </p:set>
                                    <p:anim calcmode="lin" valueType="num">
                                      <p:cBhvr additive="base">
                                        <p:cTn dur="500"/>
                                        <p:tgtEl>
                                          <p:spTgt spid="133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31">
                                            <p:txEl>
                                              <p:pRg end="4" st="4"/>
                                            </p:txEl>
                                          </p:spTgt>
                                        </p:tgtEl>
                                        <p:attrNameLst>
                                          <p:attrName>style.visibility</p:attrName>
                                        </p:attrNameLst>
                                      </p:cBhvr>
                                      <p:to>
                                        <p:strVal val="visible"/>
                                      </p:to>
                                    </p:set>
                                    <p:anim calcmode="lin" valueType="num">
                                      <p:cBhvr additive="base">
                                        <p:cTn dur="500"/>
                                        <p:tgtEl>
                                          <p:spTgt spid="133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57"/>
          <p:cNvSpPr txBox="1"/>
          <p:nvPr>
            <p:ph idx="7" type="subTitle"/>
          </p:nvPr>
        </p:nvSpPr>
        <p:spPr>
          <a:xfrm>
            <a:off x="1447800" y="49601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2.2 SƠ ĐỒ THUẬT TOÁN</a:t>
            </a:r>
            <a:endParaRPr b="1" sz="2000">
              <a:latin typeface="Arial"/>
              <a:ea typeface="Arial"/>
              <a:cs typeface="Arial"/>
              <a:sym typeface="Arial"/>
            </a:endParaRPr>
          </a:p>
        </p:txBody>
      </p:sp>
      <p:grpSp>
        <p:nvGrpSpPr>
          <p:cNvPr id="1337" name="Google Shape;1337;p57"/>
          <p:cNvGrpSpPr/>
          <p:nvPr/>
        </p:nvGrpSpPr>
        <p:grpSpPr>
          <a:xfrm>
            <a:off x="8642687" y="579166"/>
            <a:ext cx="406093" cy="472509"/>
            <a:chOff x="5968151" y="3383296"/>
            <a:chExt cx="285840" cy="332612"/>
          </a:xfrm>
        </p:grpSpPr>
        <p:sp>
          <p:nvSpPr>
            <p:cNvPr id="1338" name="Google Shape;1338;p57"/>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57"/>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57"/>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1" name="Google Shape;1341;p57"/>
          <p:cNvGrpSpPr/>
          <p:nvPr/>
        </p:nvGrpSpPr>
        <p:grpSpPr>
          <a:xfrm>
            <a:off x="8330163" y="4509972"/>
            <a:ext cx="604149" cy="521321"/>
            <a:chOff x="5710604" y="1402568"/>
            <a:chExt cx="604149" cy="521321"/>
          </a:xfrm>
        </p:grpSpPr>
        <p:sp>
          <p:nvSpPr>
            <p:cNvPr id="1342" name="Google Shape;1342;p5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3" name="Google Shape;1343;p57"/>
            <p:cNvGrpSpPr/>
            <p:nvPr/>
          </p:nvGrpSpPr>
          <p:grpSpPr>
            <a:xfrm>
              <a:off x="5710604" y="1402568"/>
              <a:ext cx="604149" cy="502710"/>
              <a:chOff x="5253755" y="3489659"/>
              <a:chExt cx="390883" cy="325231"/>
            </a:xfrm>
          </p:grpSpPr>
          <p:sp>
            <p:nvSpPr>
              <p:cNvPr id="1344" name="Google Shape;1344;p5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57"/>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5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57"/>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5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5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50" name="Google Shape;1350;p57"/>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57"/>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57"/>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353" name="Google Shape;1353;p57"/>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354" name="Google Shape;1354;p57"/>
          <p:cNvSpPr/>
          <p:nvPr/>
        </p:nvSpPr>
        <p:spPr>
          <a:xfrm>
            <a:off x="2806953" y="1049712"/>
            <a:ext cx="349008" cy="34116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70</a:t>
            </a:r>
            <a:endParaRPr b="0" i="0" sz="1200" u="none" cap="none" strike="noStrike">
              <a:solidFill>
                <a:schemeClr val="accent4"/>
              </a:solidFill>
              <a:latin typeface="Calibri"/>
              <a:ea typeface="Calibri"/>
              <a:cs typeface="Calibri"/>
              <a:sym typeface="Calibri"/>
            </a:endParaRPr>
          </a:p>
        </p:txBody>
      </p:sp>
      <p:sp>
        <p:nvSpPr>
          <p:cNvPr id="1355" name="Google Shape;1355;p57"/>
          <p:cNvSpPr/>
          <p:nvPr/>
        </p:nvSpPr>
        <p:spPr>
          <a:xfrm>
            <a:off x="3205694" y="1048265"/>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80</a:t>
            </a:r>
            <a:endParaRPr b="0" i="0" sz="1200" u="none" cap="none" strike="noStrike">
              <a:solidFill>
                <a:schemeClr val="accent4"/>
              </a:solidFill>
              <a:latin typeface="Calibri"/>
              <a:ea typeface="Calibri"/>
              <a:cs typeface="Calibri"/>
              <a:sym typeface="Calibri"/>
            </a:endParaRPr>
          </a:p>
        </p:txBody>
      </p:sp>
      <p:sp>
        <p:nvSpPr>
          <p:cNvPr id="1356" name="Google Shape;1356;p57"/>
          <p:cNvSpPr/>
          <p:nvPr/>
        </p:nvSpPr>
        <p:spPr>
          <a:xfrm>
            <a:off x="3604435" y="1048265"/>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30</a:t>
            </a:r>
            <a:endParaRPr b="0" i="0" sz="1200" u="none" cap="none" strike="noStrike">
              <a:solidFill>
                <a:schemeClr val="accent4"/>
              </a:solidFill>
              <a:latin typeface="Calibri"/>
              <a:ea typeface="Calibri"/>
              <a:cs typeface="Calibri"/>
              <a:sym typeface="Calibri"/>
            </a:endParaRPr>
          </a:p>
        </p:txBody>
      </p:sp>
      <p:sp>
        <p:nvSpPr>
          <p:cNvPr id="1357" name="Google Shape;1357;p57"/>
          <p:cNvSpPr/>
          <p:nvPr/>
        </p:nvSpPr>
        <p:spPr>
          <a:xfrm>
            <a:off x="4003118" y="1048265"/>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90</a:t>
            </a:r>
            <a:endParaRPr b="0" i="0" sz="1200" u="none" cap="none" strike="noStrike">
              <a:solidFill>
                <a:schemeClr val="accent4"/>
              </a:solidFill>
              <a:latin typeface="Calibri"/>
              <a:ea typeface="Calibri"/>
              <a:cs typeface="Calibri"/>
              <a:sym typeface="Calibri"/>
            </a:endParaRPr>
          </a:p>
        </p:txBody>
      </p:sp>
      <p:sp>
        <p:nvSpPr>
          <p:cNvPr id="1358" name="Google Shape;1358;p57"/>
          <p:cNvSpPr/>
          <p:nvPr/>
        </p:nvSpPr>
        <p:spPr>
          <a:xfrm>
            <a:off x="4401859" y="1046818"/>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40</a:t>
            </a:r>
            <a:endParaRPr b="0" i="0" sz="1200" u="none" cap="none" strike="noStrike">
              <a:solidFill>
                <a:schemeClr val="accent4"/>
              </a:solidFill>
              <a:latin typeface="Calibri"/>
              <a:ea typeface="Calibri"/>
              <a:cs typeface="Calibri"/>
              <a:sym typeface="Calibri"/>
            </a:endParaRPr>
          </a:p>
        </p:txBody>
      </p:sp>
      <p:sp>
        <p:nvSpPr>
          <p:cNvPr id="1359" name="Google Shape;1359;p57"/>
          <p:cNvSpPr/>
          <p:nvPr/>
        </p:nvSpPr>
        <p:spPr>
          <a:xfrm>
            <a:off x="4800600" y="1046818"/>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50</a:t>
            </a:r>
            <a:endParaRPr b="0" i="0" sz="1200" u="none" cap="none" strike="noStrike">
              <a:solidFill>
                <a:schemeClr val="accent4"/>
              </a:solidFill>
              <a:latin typeface="Calibri"/>
              <a:ea typeface="Calibri"/>
              <a:cs typeface="Calibri"/>
              <a:sym typeface="Calibri"/>
            </a:endParaRPr>
          </a:p>
        </p:txBody>
      </p:sp>
      <p:sp>
        <p:nvSpPr>
          <p:cNvPr id="1360" name="Google Shape;1360;p57"/>
          <p:cNvSpPr/>
          <p:nvPr/>
        </p:nvSpPr>
        <p:spPr>
          <a:xfrm>
            <a:off x="5199341" y="1048265"/>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10</a:t>
            </a:r>
            <a:endParaRPr b="0" i="0" sz="1200" u="none" cap="none" strike="noStrike">
              <a:solidFill>
                <a:schemeClr val="accent4"/>
              </a:solidFill>
              <a:latin typeface="Calibri"/>
              <a:ea typeface="Calibri"/>
              <a:cs typeface="Calibri"/>
              <a:sym typeface="Calibri"/>
            </a:endParaRPr>
          </a:p>
        </p:txBody>
      </p:sp>
      <p:sp>
        <p:nvSpPr>
          <p:cNvPr id="1361" name="Google Shape;1361;p57"/>
          <p:cNvSpPr/>
          <p:nvPr/>
        </p:nvSpPr>
        <p:spPr>
          <a:xfrm>
            <a:off x="1123672" y="1807384"/>
            <a:ext cx="349008" cy="34116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30</a:t>
            </a:r>
            <a:endParaRPr b="0" i="0" sz="1200" u="none" cap="none" strike="noStrike">
              <a:solidFill>
                <a:schemeClr val="accent4"/>
              </a:solidFill>
              <a:latin typeface="Calibri"/>
              <a:ea typeface="Calibri"/>
              <a:cs typeface="Calibri"/>
              <a:sym typeface="Calibri"/>
            </a:endParaRPr>
          </a:p>
        </p:txBody>
      </p:sp>
      <p:sp>
        <p:nvSpPr>
          <p:cNvPr id="1362" name="Google Shape;1362;p57"/>
          <p:cNvSpPr/>
          <p:nvPr/>
        </p:nvSpPr>
        <p:spPr>
          <a:xfrm>
            <a:off x="1522413" y="1805937"/>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40</a:t>
            </a:r>
            <a:endParaRPr b="0" i="0" sz="1200" u="none" cap="none" strike="noStrike">
              <a:solidFill>
                <a:schemeClr val="accent4"/>
              </a:solidFill>
              <a:latin typeface="Calibri"/>
              <a:ea typeface="Calibri"/>
              <a:cs typeface="Calibri"/>
              <a:sym typeface="Calibri"/>
            </a:endParaRPr>
          </a:p>
        </p:txBody>
      </p:sp>
      <p:sp>
        <p:nvSpPr>
          <p:cNvPr id="1363" name="Google Shape;1363;p57"/>
          <p:cNvSpPr/>
          <p:nvPr/>
        </p:nvSpPr>
        <p:spPr>
          <a:xfrm>
            <a:off x="1921154" y="1805937"/>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50</a:t>
            </a:r>
            <a:endParaRPr b="0" i="0" sz="1200" u="none" cap="none" strike="noStrike">
              <a:solidFill>
                <a:schemeClr val="accent4"/>
              </a:solidFill>
              <a:latin typeface="Calibri"/>
              <a:ea typeface="Calibri"/>
              <a:cs typeface="Calibri"/>
              <a:sym typeface="Calibri"/>
            </a:endParaRPr>
          </a:p>
        </p:txBody>
      </p:sp>
      <p:sp>
        <p:nvSpPr>
          <p:cNvPr id="1364" name="Google Shape;1364;p57"/>
          <p:cNvSpPr/>
          <p:nvPr/>
        </p:nvSpPr>
        <p:spPr>
          <a:xfrm>
            <a:off x="2319837" y="1805937"/>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10</a:t>
            </a:r>
            <a:endParaRPr b="0" i="0" sz="1200" u="none" cap="none" strike="noStrike">
              <a:solidFill>
                <a:schemeClr val="accent4"/>
              </a:solidFill>
              <a:latin typeface="Calibri"/>
              <a:ea typeface="Calibri"/>
              <a:cs typeface="Calibri"/>
              <a:sym typeface="Calibri"/>
            </a:endParaRPr>
          </a:p>
        </p:txBody>
      </p:sp>
      <p:sp>
        <p:nvSpPr>
          <p:cNvPr id="1365" name="Google Shape;1365;p57"/>
          <p:cNvSpPr/>
          <p:nvPr/>
        </p:nvSpPr>
        <p:spPr>
          <a:xfrm>
            <a:off x="5838680" y="1807384"/>
            <a:ext cx="349008" cy="34116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80</a:t>
            </a:r>
            <a:endParaRPr b="0" i="0" sz="1200" u="none" cap="none" strike="noStrike">
              <a:solidFill>
                <a:schemeClr val="accent4"/>
              </a:solidFill>
              <a:latin typeface="Calibri"/>
              <a:ea typeface="Calibri"/>
              <a:cs typeface="Calibri"/>
              <a:sym typeface="Calibri"/>
            </a:endParaRPr>
          </a:p>
        </p:txBody>
      </p:sp>
      <p:sp>
        <p:nvSpPr>
          <p:cNvPr id="1366" name="Google Shape;1366;p57"/>
          <p:cNvSpPr/>
          <p:nvPr/>
        </p:nvSpPr>
        <p:spPr>
          <a:xfrm>
            <a:off x="6237421" y="1805937"/>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90</a:t>
            </a:r>
            <a:endParaRPr b="0" i="0" sz="1200" u="none" cap="none" strike="noStrike">
              <a:solidFill>
                <a:schemeClr val="accent4"/>
              </a:solidFill>
              <a:latin typeface="Calibri"/>
              <a:ea typeface="Calibri"/>
              <a:cs typeface="Calibri"/>
              <a:sym typeface="Calibri"/>
            </a:endParaRPr>
          </a:p>
        </p:txBody>
      </p:sp>
      <p:sp>
        <p:nvSpPr>
          <p:cNvPr id="1367" name="Google Shape;1367;p57"/>
          <p:cNvSpPr/>
          <p:nvPr/>
        </p:nvSpPr>
        <p:spPr>
          <a:xfrm>
            <a:off x="327772" y="2714078"/>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10</a:t>
            </a:r>
            <a:endParaRPr b="0" i="0" sz="1200" u="none" cap="none" strike="noStrike">
              <a:solidFill>
                <a:schemeClr val="accent4"/>
              </a:solidFill>
              <a:latin typeface="Calibri"/>
              <a:ea typeface="Calibri"/>
              <a:cs typeface="Calibri"/>
              <a:sym typeface="Calibri"/>
            </a:endParaRPr>
          </a:p>
        </p:txBody>
      </p:sp>
      <p:sp>
        <p:nvSpPr>
          <p:cNvPr id="1368" name="Google Shape;1368;p57"/>
          <p:cNvSpPr/>
          <p:nvPr/>
        </p:nvSpPr>
        <p:spPr>
          <a:xfrm>
            <a:off x="2393026" y="2705049"/>
            <a:ext cx="349008" cy="34116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40</a:t>
            </a:r>
            <a:endParaRPr b="0" i="0" sz="1200" u="none" cap="none" strike="noStrike">
              <a:solidFill>
                <a:schemeClr val="accent4"/>
              </a:solidFill>
              <a:latin typeface="Calibri"/>
              <a:ea typeface="Calibri"/>
              <a:cs typeface="Calibri"/>
              <a:sym typeface="Calibri"/>
            </a:endParaRPr>
          </a:p>
        </p:txBody>
      </p:sp>
      <p:sp>
        <p:nvSpPr>
          <p:cNvPr id="1369" name="Google Shape;1369;p57"/>
          <p:cNvSpPr/>
          <p:nvPr/>
        </p:nvSpPr>
        <p:spPr>
          <a:xfrm>
            <a:off x="2791767" y="2703602"/>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50</a:t>
            </a:r>
            <a:endParaRPr b="0" i="0" sz="1200" u="none" cap="none" strike="noStrike">
              <a:solidFill>
                <a:schemeClr val="accent4"/>
              </a:solidFill>
              <a:latin typeface="Calibri"/>
              <a:ea typeface="Calibri"/>
              <a:cs typeface="Calibri"/>
              <a:sym typeface="Calibri"/>
            </a:endParaRPr>
          </a:p>
        </p:txBody>
      </p:sp>
      <p:sp>
        <p:nvSpPr>
          <p:cNvPr id="1370" name="Google Shape;1370;p57"/>
          <p:cNvSpPr/>
          <p:nvPr/>
        </p:nvSpPr>
        <p:spPr>
          <a:xfrm>
            <a:off x="5414142" y="2703602"/>
            <a:ext cx="349008" cy="34116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80</a:t>
            </a:r>
            <a:endParaRPr b="0" i="0" sz="1200" u="none" cap="none" strike="noStrike">
              <a:solidFill>
                <a:schemeClr val="accent4"/>
              </a:solidFill>
              <a:latin typeface="Calibri"/>
              <a:ea typeface="Calibri"/>
              <a:cs typeface="Calibri"/>
              <a:sym typeface="Calibri"/>
            </a:endParaRPr>
          </a:p>
        </p:txBody>
      </p:sp>
      <p:sp>
        <p:nvSpPr>
          <p:cNvPr id="1371" name="Google Shape;1371;p57"/>
          <p:cNvSpPr/>
          <p:nvPr/>
        </p:nvSpPr>
        <p:spPr>
          <a:xfrm>
            <a:off x="6586429" y="2703602"/>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90</a:t>
            </a:r>
            <a:endParaRPr b="0" i="0" sz="1200" u="none" cap="none" strike="noStrike">
              <a:solidFill>
                <a:schemeClr val="accent4"/>
              </a:solidFill>
              <a:latin typeface="Calibri"/>
              <a:ea typeface="Calibri"/>
              <a:cs typeface="Calibri"/>
              <a:sym typeface="Calibri"/>
            </a:endParaRPr>
          </a:p>
        </p:txBody>
      </p:sp>
      <p:sp>
        <p:nvSpPr>
          <p:cNvPr id="1372" name="Google Shape;1372;p57"/>
          <p:cNvSpPr/>
          <p:nvPr/>
        </p:nvSpPr>
        <p:spPr>
          <a:xfrm>
            <a:off x="1989369" y="3644074"/>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40</a:t>
            </a:r>
            <a:endParaRPr b="0" i="0" sz="1200" u="none" cap="none" strike="noStrike">
              <a:solidFill>
                <a:schemeClr val="accent4"/>
              </a:solidFill>
              <a:latin typeface="Calibri"/>
              <a:ea typeface="Calibri"/>
              <a:cs typeface="Calibri"/>
              <a:sym typeface="Calibri"/>
            </a:endParaRPr>
          </a:p>
        </p:txBody>
      </p:sp>
      <p:sp>
        <p:nvSpPr>
          <p:cNvPr id="1373" name="Google Shape;1373;p57"/>
          <p:cNvSpPr/>
          <p:nvPr/>
        </p:nvSpPr>
        <p:spPr>
          <a:xfrm>
            <a:off x="3140775" y="3644074"/>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50</a:t>
            </a:r>
            <a:endParaRPr b="0" i="0" sz="1200" u="none" cap="none" strike="noStrike">
              <a:solidFill>
                <a:schemeClr val="accent4"/>
              </a:solidFill>
              <a:latin typeface="Calibri"/>
              <a:ea typeface="Calibri"/>
              <a:cs typeface="Calibri"/>
              <a:sym typeface="Calibri"/>
            </a:endParaRPr>
          </a:p>
        </p:txBody>
      </p:sp>
      <p:sp>
        <p:nvSpPr>
          <p:cNvPr id="1374" name="Google Shape;1374;p57"/>
          <p:cNvSpPr/>
          <p:nvPr/>
        </p:nvSpPr>
        <p:spPr>
          <a:xfrm>
            <a:off x="4002297" y="1805937"/>
            <a:ext cx="349008" cy="34116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70</a:t>
            </a:r>
            <a:endParaRPr b="0" i="0" sz="1200" u="none" cap="none" strike="noStrike">
              <a:solidFill>
                <a:schemeClr val="accent4"/>
              </a:solidFill>
              <a:latin typeface="Calibri"/>
              <a:ea typeface="Calibri"/>
              <a:cs typeface="Calibri"/>
              <a:sym typeface="Calibri"/>
            </a:endParaRPr>
          </a:p>
        </p:txBody>
      </p:sp>
      <p:sp>
        <p:nvSpPr>
          <p:cNvPr id="1375" name="Google Shape;1375;p57"/>
          <p:cNvSpPr/>
          <p:nvPr/>
        </p:nvSpPr>
        <p:spPr>
          <a:xfrm>
            <a:off x="1298176" y="2735636"/>
            <a:ext cx="349008" cy="34116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30</a:t>
            </a:r>
            <a:endParaRPr b="0" i="0" sz="1200" u="none" cap="none" strike="noStrike">
              <a:solidFill>
                <a:schemeClr val="accent4"/>
              </a:solidFill>
              <a:latin typeface="Calibri"/>
              <a:ea typeface="Calibri"/>
              <a:cs typeface="Calibri"/>
              <a:sym typeface="Calibri"/>
            </a:endParaRPr>
          </a:p>
        </p:txBody>
      </p:sp>
      <p:cxnSp>
        <p:nvCxnSpPr>
          <p:cNvPr id="1376" name="Google Shape;1376;p57"/>
          <p:cNvCxnSpPr/>
          <p:nvPr/>
        </p:nvCxnSpPr>
        <p:spPr>
          <a:xfrm flipH="1">
            <a:off x="1989369" y="1448856"/>
            <a:ext cx="2181599" cy="271329"/>
          </a:xfrm>
          <a:prstGeom prst="straightConnector1">
            <a:avLst/>
          </a:prstGeom>
          <a:noFill/>
          <a:ln cap="flat" cmpd="sng" w="9525">
            <a:solidFill>
              <a:srgbClr val="FD5165"/>
            </a:solidFill>
            <a:prstDash val="solid"/>
            <a:round/>
            <a:headEnd len="sm" w="sm" type="none"/>
            <a:tailEnd len="med" w="med" type="triangle"/>
          </a:ln>
        </p:spPr>
      </p:cxnSp>
      <p:cxnSp>
        <p:nvCxnSpPr>
          <p:cNvPr id="1377" name="Google Shape;1377;p57"/>
          <p:cNvCxnSpPr/>
          <p:nvPr/>
        </p:nvCxnSpPr>
        <p:spPr>
          <a:xfrm>
            <a:off x="4170967" y="1448856"/>
            <a:ext cx="2016721" cy="291668"/>
          </a:xfrm>
          <a:prstGeom prst="straightConnector1">
            <a:avLst/>
          </a:prstGeom>
          <a:noFill/>
          <a:ln cap="flat" cmpd="sng" w="9525">
            <a:solidFill>
              <a:srgbClr val="FD5165"/>
            </a:solidFill>
            <a:prstDash val="solid"/>
            <a:round/>
            <a:headEnd len="sm" w="sm" type="none"/>
            <a:tailEnd len="med" w="med" type="triangle"/>
          </a:ln>
        </p:spPr>
      </p:cxnSp>
      <p:cxnSp>
        <p:nvCxnSpPr>
          <p:cNvPr id="1378" name="Google Shape;1378;p57"/>
          <p:cNvCxnSpPr/>
          <p:nvPr/>
        </p:nvCxnSpPr>
        <p:spPr>
          <a:xfrm flipH="1">
            <a:off x="616965" y="2212244"/>
            <a:ext cx="1254456" cy="374866"/>
          </a:xfrm>
          <a:prstGeom prst="straightConnector1">
            <a:avLst/>
          </a:prstGeom>
          <a:noFill/>
          <a:ln cap="flat" cmpd="sng" w="9525">
            <a:solidFill>
              <a:srgbClr val="FD5165"/>
            </a:solidFill>
            <a:prstDash val="solid"/>
            <a:round/>
            <a:headEnd len="sm" w="sm" type="none"/>
            <a:tailEnd len="med" w="med" type="triangle"/>
          </a:ln>
        </p:spPr>
      </p:cxnSp>
      <p:cxnSp>
        <p:nvCxnSpPr>
          <p:cNvPr id="1379" name="Google Shape;1379;p57"/>
          <p:cNvCxnSpPr/>
          <p:nvPr/>
        </p:nvCxnSpPr>
        <p:spPr>
          <a:xfrm>
            <a:off x="1871421" y="2232849"/>
            <a:ext cx="797424" cy="354261"/>
          </a:xfrm>
          <a:prstGeom prst="straightConnector1">
            <a:avLst/>
          </a:prstGeom>
          <a:noFill/>
          <a:ln cap="flat" cmpd="sng" w="9525">
            <a:solidFill>
              <a:srgbClr val="FD5165"/>
            </a:solidFill>
            <a:prstDash val="solid"/>
            <a:round/>
            <a:headEnd len="sm" w="sm" type="none"/>
            <a:tailEnd len="med" w="med" type="triangle"/>
          </a:ln>
        </p:spPr>
      </p:cxnSp>
      <p:cxnSp>
        <p:nvCxnSpPr>
          <p:cNvPr id="1380" name="Google Shape;1380;p57"/>
          <p:cNvCxnSpPr/>
          <p:nvPr/>
        </p:nvCxnSpPr>
        <p:spPr>
          <a:xfrm flipH="1">
            <a:off x="5713758" y="2232849"/>
            <a:ext cx="523663" cy="354261"/>
          </a:xfrm>
          <a:prstGeom prst="straightConnector1">
            <a:avLst/>
          </a:prstGeom>
          <a:noFill/>
          <a:ln cap="flat" cmpd="sng" w="9525">
            <a:solidFill>
              <a:srgbClr val="FD5165"/>
            </a:solidFill>
            <a:prstDash val="solid"/>
            <a:round/>
            <a:headEnd len="sm" w="sm" type="none"/>
            <a:tailEnd len="med" w="med" type="triangle"/>
          </a:ln>
        </p:spPr>
      </p:cxnSp>
      <p:cxnSp>
        <p:nvCxnSpPr>
          <p:cNvPr id="1381" name="Google Shape;1381;p57"/>
          <p:cNvCxnSpPr/>
          <p:nvPr/>
        </p:nvCxnSpPr>
        <p:spPr>
          <a:xfrm>
            <a:off x="6237421" y="2212244"/>
            <a:ext cx="468179" cy="374866"/>
          </a:xfrm>
          <a:prstGeom prst="straightConnector1">
            <a:avLst/>
          </a:prstGeom>
          <a:noFill/>
          <a:ln cap="flat" cmpd="sng" w="9525">
            <a:solidFill>
              <a:srgbClr val="FD5165"/>
            </a:solidFill>
            <a:prstDash val="solid"/>
            <a:round/>
            <a:headEnd len="sm" w="sm" type="none"/>
            <a:tailEnd len="med" w="med" type="triangle"/>
          </a:ln>
        </p:spPr>
      </p:cxnSp>
      <p:cxnSp>
        <p:nvCxnSpPr>
          <p:cNvPr id="1382" name="Google Shape;1382;p57"/>
          <p:cNvCxnSpPr/>
          <p:nvPr/>
        </p:nvCxnSpPr>
        <p:spPr>
          <a:xfrm flipH="1">
            <a:off x="2163873" y="3117332"/>
            <a:ext cx="578162" cy="454642"/>
          </a:xfrm>
          <a:prstGeom prst="straightConnector1">
            <a:avLst/>
          </a:prstGeom>
          <a:noFill/>
          <a:ln cap="flat" cmpd="sng" w="9525">
            <a:solidFill>
              <a:srgbClr val="FD5165"/>
            </a:solidFill>
            <a:prstDash val="solid"/>
            <a:round/>
            <a:headEnd len="sm" w="sm" type="none"/>
            <a:tailEnd len="med" w="med" type="triangle"/>
          </a:ln>
        </p:spPr>
      </p:cxnSp>
      <p:cxnSp>
        <p:nvCxnSpPr>
          <p:cNvPr id="1383" name="Google Shape;1383;p57"/>
          <p:cNvCxnSpPr/>
          <p:nvPr/>
        </p:nvCxnSpPr>
        <p:spPr>
          <a:xfrm>
            <a:off x="2742034" y="3099774"/>
            <a:ext cx="499548" cy="472200"/>
          </a:xfrm>
          <a:prstGeom prst="straightConnector1">
            <a:avLst/>
          </a:prstGeom>
          <a:noFill/>
          <a:ln cap="flat" cmpd="sng" w="9525">
            <a:solidFill>
              <a:srgbClr val="FD5165"/>
            </a:solidFill>
            <a:prstDash val="solid"/>
            <a:round/>
            <a:headEnd len="sm" w="sm" type="none"/>
            <a:tailEnd len="med" w="med" type="triangle"/>
          </a:ln>
        </p:spPr>
      </p:cxnSp>
      <p:sp>
        <p:nvSpPr>
          <p:cNvPr id="1384" name="Google Shape;1384;p57"/>
          <p:cNvSpPr/>
          <p:nvPr/>
        </p:nvSpPr>
        <p:spPr>
          <a:xfrm>
            <a:off x="5549205" y="4054556"/>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10</a:t>
            </a:r>
            <a:endParaRPr b="0" i="0" sz="1200" u="none" cap="none" strike="noStrike">
              <a:solidFill>
                <a:schemeClr val="accent4"/>
              </a:solidFill>
              <a:latin typeface="Calibri"/>
              <a:ea typeface="Calibri"/>
              <a:cs typeface="Calibri"/>
              <a:sym typeface="Calibri"/>
            </a:endParaRPr>
          </a:p>
        </p:txBody>
      </p:sp>
      <p:sp>
        <p:nvSpPr>
          <p:cNvPr id="1385" name="Google Shape;1385;p57"/>
          <p:cNvSpPr/>
          <p:nvPr/>
        </p:nvSpPr>
        <p:spPr>
          <a:xfrm>
            <a:off x="5947946" y="4053109"/>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30</a:t>
            </a:r>
            <a:endParaRPr b="0" i="0" sz="1200" u="none" cap="none" strike="noStrike">
              <a:solidFill>
                <a:schemeClr val="accent4"/>
              </a:solidFill>
              <a:latin typeface="Calibri"/>
              <a:ea typeface="Calibri"/>
              <a:cs typeface="Calibri"/>
              <a:sym typeface="Calibri"/>
            </a:endParaRPr>
          </a:p>
        </p:txBody>
      </p:sp>
      <p:sp>
        <p:nvSpPr>
          <p:cNvPr id="1386" name="Google Shape;1386;p57"/>
          <p:cNvSpPr/>
          <p:nvPr/>
        </p:nvSpPr>
        <p:spPr>
          <a:xfrm>
            <a:off x="6346687" y="4053109"/>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40</a:t>
            </a:r>
            <a:endParaRPr b="0" i="0" sz="1200" u="none" cap="none" strike="noStrike">
              <a:solidFill>
                <a:schemeClr val="accent4"/>
              </a:solidFill>
              <a:latin typeface="Calibri"/>
              <a:ea typeface="Calibri"/>
              <a:cs typeface="Calibri"/>
              <a:sym typeface="Calibri"/>
            </a:endParaRPr>
          </a:p>
        </p:txBody>
      </p:sp>
      <p:sp>
        <p:nvSpPr>
          <p:cNvPr id="1387" name="Google Shape;1387;p57"/>
          <p:cNvSpPr/>
          <p:nvPr/>
        </p:nvSpPr>
        <p:spPr>
          <a:xfrm>
            <a:off x="6745370" y="4053109"/>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50</a:t>
            </a:r>
            <a:endParaRPr b="0" i="0" sz="1200" u="none" cap="none" strike="noStrike">
              <a:solidFill>
                <a:schemeClr val="accent4"/>
              </a:solidFill>
              <a:latin typeface="Calibri"/>
              <a:ea typeface="Calibri"/>
              <a:cs typeface="Calibri"/>
              <a:sym typeface="Calibri"/>
            </a:endParaRPr>
          </a:p>
        </p:txBody>
      </p:sp>
      <p:sp>
        <p:nvSpPr>
          <p:cNvPr id="1388" name="Google Shape;1388;p57"/>
          <p:cNvSpPr/>
          <p:nvPr/>
        </p:nvSpPr>
        <p:spPr>
          <a:xfrm>
            <a:off x="7144111" y="4051662"/>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70</a:t>
            </a:r>
            <a:endParaRPr b="0" i="0" sz="1200" u="none" cap="none" strike="noStrike">
              <a:solidFill>
                <a:schemeClr val="accent4"/>
              </a:solidFill>
              <a:latin typeface="Calibri"/>
              <a:ea typeface="Calibri"/>
              <a:cs typeface="Calibri"/>
              <a:sym typeface="Calibri"/>
            </a:endParaRPr>
          </a:p>
        </p:txBody>
      </p:sp>
      <p:sp>
        <p:nvSpPr>
          <p:cNvPr id="1389" name="Google Shape;1389;p57"/>
          <p:cNvSpPr/>
          <p:nvPr/>
        </p:nvSpPr>
        <p:spPr>
          <a:xfrm>
            <a:off x="7542852" y="4051662"/>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80</a:t>
            </a:r>
            <a:endParaRPr b="0" i="0" sz="1200" u="none" cap="none" strike="noStrike">
              <a:solidFill>
                <a:schemeClr val="accent4"/>
              </a:solidFill>
              <a:latin typeface="Calibri"/>
              <a:ea typeface="Calibri"/>
              <a:cs typeface="Calibri"/>
              <a:sym typeface="Calibri"/>
            </a:endParaRPr>
          </a:p>
        </p:txBody>
      </p:sp>
      <p:sp>
        <p:nvSpPr>
          <p:cNvPr id="1390" name="Google Shape;1390;p57"/>
          <p:cNvSpPr/>
          <p:nvPr/>
        </p:nvSpPr>
        <p:spPr>
          <a:xfrm>
            <a:off x="7941593" y="4053109"/>
            <a:ext cx="349008" cy="34116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accent4"/>
                </a:solidFill>
                <a:latin typeface="Calibri"/>
                <a:ea typeface="Calibri"/>
                <a:cs typeface="Calibri"/>
                <a:sym typeface="Calibri"/>
              </a:rPr>
              <a:t>90</a:t>
            </a:r>
            <a:endParaRPr b="0" i="0" sz="1200" u="none" cap="none" strike="noStrike">
              <a:solidFill>
                <a:schemeClr val="accent4"/>
              </a:solidFill>
              <a:latin typeface="Calibri"/>
              <a:ea typeface="Calibri"/>
              <a:cs typeface="Calibri"/>
              <a:sym typeface="Calibri"/>
            </a:endParaRPr>
          </a:p>
        </p:txBody>
      </p:sp>
      <p:sp>
        <p:nvSpPr>
          <p:cNvPr id="1391" name="Google Shape;1391;p57"/>
          <p:cNvSpPr txBox="1"/>
          <p:nvPr/>
        </p:nvSpPr>
        <p:spPr>
          <a:xfrm>
            <a:off x="5361524" y="3660765"/>
            <a:ext cx="298518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KẾT QUẢ </a:t>
            </a:r>
            <a:endParaRPr b="1"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800">
        <p14:flythrough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4"/>
                                        </p:tgtEl>
                                        <p:attrNameLst>
                                          <p:attrName>style.visibility</p:attrName>
                                        </p:attrNameLst>
                                      </p:cBhvr>
                                      <p:to>
                                        <p:strVal val="visible"/>
                                      </p:to>
                                    </p:set>
                                    <p:anim calcmode="lin" valueType="num">
                                      <p:cBhvr additive="base">
                                        <p:cTn dur="500"/>
                                        <p:tgtEl>
                                          <p:spTgt spid="13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5"/>
                                        </p:tgtEl>
                                        <p:attrNameLst>
                                          <p:attrName>style.visibility</p:attrName>
                                        </p:attrNameLst>
                                      </p:cBhvr>
                                      <p:to>
                                        <p:strVal val="visible"/>
                                      </p:to>
                                    </p:set>
                                    <p:anim calcmode="lin" valueType="num">
                                      <p:cBhvr additive="base">
                                        <p:cTn dur="500"/>
                                        <p:tgtEl>
                                          <p:spTgt spid="13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6"/>
                                        </p:tgtEl>
                                        <p:attrNameLst>
                                          <p:attrName>style.visibility</p:attrName>
                                        </p:attrNameLst>
                                      </p:cBhvr>
                                      <p:to>
                                        <p:strVal val="visible"/>
                                      </p:to>
                                    </p:set>
                                    <p:anim calcmode="lin" valueType="num">
                                      <p:cBhvr additive="base">
                                        <p:cTn dur="500"/>
                                        <p:tgtEl>
                                          <p:spTgt spid="13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7"/>
                                        </p:tgtEl>
                                        <p:attrNameLst>
                                          <p:attrName>style.visibility</p:attrName>
                                        </p:attrNameLst>
                                      </p:cBhvr>
                                      <p:to>
                                        <p:strVal val="visible"/>
                                      </p:to>
                                    </p:set>
                                    <p:anim calcmode="lin" valueType="num">
                                      <p:cBhvr additive="base">
                                        <p:cTn dur="500"/>
                                        <p:tgtEl>
                                          <p:spTgt spid="13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8"/>
                                        </p:tgtEl>
                                        <p:attrNameLst>
                                          <p:attrName>style.visibility</p:attrName>
                                        </p:attrNameLst>
                                      </p:cBhvr>
                                      <p:to>
                                        <p:strVal val="visible"/>
                                      </p:to>
                                    </p:set>
                                    <p:anim calcmode="lin" valueType="num">
                                      <p:cBhvr additive="base">
                                        <p:cTn dur="500"/>
                                        <p:tgtEl>
                                          <p:spTgt spid="13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9"/>
                                        </p:tgtEl>
                                        <p:attrNameLst>
                                          <p:attrName>style.visibility</p:attrName>
                                        </p:attrNameLst>
                                      </p:cBhvr>
                                      <p:to>
                                        <p:strVal val="visible"/>
                                      </p:to>
                                    </p:set>
                                    <p:anim calcmode="lin" valueType="num">
                                      <p:cBhvr additive="base">
                                        <p:cTn dur="500"/>
                                        <p:tgtEl>
                                          <p:spTgt spid="13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60"/>
                                        </p:tgtEl>
                                        <p:attrNameLst>
                                          <p:attrName>style.visibility</p:attrName>
                                        </p:attrNameLst>
                                      </p:cBhvr>
                                      <p:to>
                                        <p:strVal val="visible"/>
                                      </p:to>
                                    </p:set>
                                    <p:anim calcmode="lin" valueType="num">
                                      <p:cBhvr additive="base">
                                        <p:cTn dur="500"/>
                                        <p:tgtEl>
                                          <p:spTgt spid="13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par>
                                <p:cTn fill="hold" nodeType="with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par>
                                <p:cTn fill="hold" nodeType="with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par>
                                <p:cTn fill="hold" nodeType="with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1000"/>
                                        <p:tgtEl>
                                          <p:spTgt spid="1364"/>
                                        </p:tgtEl>
                                      </p:cBhvr>
                                    </p:animEffect>
                                  </p:childTnLst>
                                </p:cTn>
                              </p:par>
                              <p:par>
                                <p:cTn fill="hold" nodeType="with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1000"/>
                                        <p:tgtEl>
                                          <p:spTgt spid="1365"/>
                                        </p:tgtEl>
                                      </p:cBhvr>
                                    </p:animEffect>
                                  </p:childTnLst>
                                </p:cTn>
                              </p:par>
                              <p:par>
                                <p:cTn fill="hold" nodeType="with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000"/>
                                        <p:tgtEl>
                                          <p:spTgt spid="1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par>
                                <p:cTn fill="hold" nodeType="with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000"/>
                                        <p:tgtEl>
                                          <p:spTgt spid="1379"/>
                                        </p:tgtEl>
                                      </p:cBhvr>
                                    </p:animEffect>
                                  </p:childTnLst>
                                </p:cTn>
                              </p:par>
                              <p:par>
                                <p:cTn fill="hold" nodeType="with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1000"/>
                                        <p:tgtEl>
                                          <p:spTgt spid="1367"/>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1000"/>
                                        <p:tgtEl>
                                          <p:spTgt spid="1368"/>
                                        </p:tgtEl>
                                      </p:cBhvr>
                                    </p:animEffect>
                                  </p:childTnLst>
                                </p:cTn>
                              </p:par>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1000"/>
                                        <p:tgtEl>
                                          <p:spTgt spid="1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par>
                                <p:cTn fill="hold" nodeType="with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000"/>
                                        <p:tgtEl>
                                          <p:spTgt spid="1370"/>
                                        </p:tgtEl>
                                      </p:cBhvr>
                                    </p:animEffect>
                                  </p:childTnLst>
                                </p:cTn>
                              </p:par>
                              <p:par>
                                <p:cTn fill="hold" nodeType="with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1000"/>
                                        <p:tgtEl>
                                          <p:spTgt spid="1382"/>
                                        </p:tgtEl>
                                      </p:cBhvr>
                                    </p:animEffect>
                                  </p:childTnLst>
                                </p:cTn>
                              </p:par>
                              <p:par>
                                <p:cTn fill="hold" nodeType="with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1000"/>
                                        <p:tgtEl>
                                          <p:spTgt spid="1383"/>
                                        </p:tgtEl>
                                      </p:cBhvr>
                                    </p:animEffect>
                                  </p:childTnLst>
                                </p:cTn>
                              </p:par>
                              <p:par>
                                <p:cTn fill="hold" nodeType="with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par>
                                <p:cTn fill="hold" nodeType="with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1000"/>
                                        <p:tgtEl>
                                          <p:spTgt spid="1384"/>
                                        </p:tgtEl>
                                      </p:cBhvr>
                                    </p:animEffect>
                                  </p:childTnLst>
                                </p:cTn>
                              </p:par>
                              <p:par>
                                <p:cTn fill="hold" nodeType="with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1000"/>
                                        <p:tgtEl>
                                          <p:spTgt spid="1385"/>
                                        </p:tgtEl>
                                      </p:cBhvr>
                                    </p:animEffect>
                                  </p:childTnLst>
                                </p:cTn>
                              </p:par>
                              <p:par>
                                <p:cTn fill="hold" nodeType="with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1000"/>
                                        <p:tgtEl>
                                          <p:spTgt spid="1386"/>
                                        </p:tgtEl>
                                      </p:cBhvr>
                                    </p:animEffect>
                                  </p:childTnLst>
                                </p:cTn>
                              </p:par>
                              <p:par>
                                <p:cTn fill="hold" nodeType="with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1000"/>
                                        <p:tgtEl>
                                          <p:spTgt spid="1387"/>
                                        </p:tgtEl>
                                      </p:cBhvr>
                                    </p:animEffect>
                                  </p:childTnLst>
                                </p:cTn>
                              </p:par>
                              <p:par>
                                <p:cTn fill="hold" nodeType="with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1000"/>
                                        <p:tgtEl>
                                          <p:spTgt spid="1388"/>
                                        </p:tgtEl>
                                      </p:cBhvr>
                                    </p:animEffect>
                                  </p:childTnLst>
                                </p:cTn>
                              </p:par>
                              <p:par>
                                <p:cTn fill="hold" nodeType="with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58"/>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2.3 NGUYÊN LÝ HOẠT ĐỘNG</a:t>
            </a:r>
            <a:endParaRPr b="1" sz="2000">
              <a:latin typeface="Arial"/>
              <a:ea typeface="Arial"/>
              <a:cs typeface="Arial"/>
              <a:sym typeface="Arial"/>
            </a:endParaRPr>
          </a:p>
        </p:txBody>
      </p:sp>
      <p:grpSp>
        <p:nvGrpSpPr>
          <p:cNvPr id="1397" name="Google Shape;1397;p58"/>
          <p:cNvGrpSpPr/>
          <p:nvPr/>
        </p:nvGrpSpPr>
        <p:grpSpPr>
          <a:xfrm>
            <a:off x="8642687" y="579166"/>
            <a:ext cx="406093" cy="472509"/>
            <a:chOff x="5968151" y="3383296"/>
            <a:chExt cx="285840" cy="332612"/>
          </a:xfrm>
        </p:grpSpPr>
        <p:sp>
          <p:nvSpPr>
            <p:cNvPr id="1398" name="Google Shape;1398;p58"/>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58"/>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58"/>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1" name="Google Shape;1401;p58"/>
          <p:cNvGrpSpPr/>
          <p:nvPr/>
        </p:nvGrpSpPr>
        <p:grpSpPr>
          <a:xfrm>
            <a:off x="8330163" y="4509972"/>
            <a:ext cx="604149" cy="521321"/>
            <a:chOff x="5710604" y="1402568"/>
            <a:chExt cx="604149" cy="521321"/>
          </a:xfrm>
        </p:grpSpPr>
        <p:sp>
          <p:nvSpPr>
            <p:cNvPr id="1402" name="Google Shape;1402;p5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3" name="Google Shape;1403;p58"/>
            <p:cNvGrpSpPr/>
            <p:nvPr/>
          </p:nvGrpSpPr>
          <p:grpSpPr>
            <a:xfrm>
              <a:off x="5710604" y="1402568"/>
              <a:ext cx="604149" cy="502710"/>
              <a:chOff x="5253755" y="3489659"/>
              <a:chExt cx="390883" cy="325231"/>
            </a:xfrm>
          </p:grpSpPr>
          <p:sp>
            <p:nvSpPr>
              <p:cNvPr id="1404" name="Google Shape;1404;p5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58"/>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5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58"/>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5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5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10" name="Google Shape;1410;p58"/>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58"/>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412" name="Google Shape;1412;p58"/>
          <p:cNvPicPr preferRelativeResize="0"/>
          <p:nvPr/>
        </p:nvPicPr>
        <p:blipFill rotWithShape="1">
          <a:blip r:embed="rId3">
            <a:alphaModFix/>
          </a:blip>
          <a:srcRect b="0" l="0" r="0" t="0"/>
          <a:stretch/>
        </p:blipFill>
        <p:spPr>
          <a:xfrm>
            <a:off x="-665370" y="-641201"/>
            <a:ext cx="2617966" cy="2440734"/>
          </a:xfrm>
          <a:prstGeom prst="rect">
            <a:avLst/>
          </a:prstGeom>
          <a:noFill/>
          <a:ln>
            <a:noFill/>
          </a:ln>
        </p:spPr>
      </p:pic>
      <p:sp>
        <p:nvSpPr>
          <p:cNvPr id="1413" name="Google Shape;1413;p58"/>
          <p:cNvSpPr/>
          <p:nvPr/>
        </p:nvSpPr>
        <p:spPr>
          <a:xfrm>
            <a:off x="152400" y="4019550"/>
            <a:ext cx="3276600" cy="2362200"/>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4" name="Google Shape;1414;p58"/>
          <p:cNvSpPr txBox="1"/>
          <p:nvPr>
            <p:ph idx="13" type="subTitle"/>
          </p:nvPr>
        </p:nvSpPr>
        <p:spPr>
          <a:xfrm>
            <a:off x="228600" y="1188940"/>
            <a:ext cx="9505614" cy="369331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Bước 1: </a:t>
            </a:r>
            <a:r>
              <a:rPr b="1" lang="en-US" sz="1800">
                <a:solidFill>
                  <a:schemeClr val="dk1"/>
                </a:solidFill>
                <a:latin typeface="Calibri"/>
                <a:ea typeface="Calibri"/>
                <a:cs typeface="Calibri"/>
                <a:sym typeface="Calibri"/>
              </a:rPr>
              <a:t> Tách l.head ra làm tag, cô lập tag, cập nhật lại l.head</a:t>
            </a:r>
            <a:r>
              <a:rPr b="1"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Tag = l.head;</a:t>
            </a:r>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l.head = l.head -&gt; next; // cập nhật lại l.head;</a:t>
            </a:r>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tag -&gt; next = NULL; // cô lập tag</a:t>
            </a:r>
            <a:endParaRPr/>
          </a:p>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 Bước 2:     Tách l thành hai xâu l1, l2, trong đó l1 chỉ chứa các thành phần có trường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data &lt;= tag -&gt;data; l2 chỉ chứa các thành phần có trường data &gt;= tag -&gt; data</a:t>
            </a:r>
            <a:endParaRPr b="0" i="0" sz="1800" u="none" cap="none" strike="noStrike">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while(l.head != NULL) {</a:t>
            </a:r>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p = l.head;</a:t>
            </a:r>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l.head = l.head -&gt; next;</a:t>
            </a:r>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p -&gt; next = NULL; // cô lập p</a:t>
            </a:r>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if(p -&gt; data &lt;= tag -&gt; data) </a:t>
            </a:r>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addHead(l1, p-&gt;data);</a:t>
            </a:r>
            <a:endParaRPr/>
          </a:p>
          <a:p>
            <a:pPr indent="-317500" lvl="0" marL="457200" rtl="0" algn="l">
              <a:lnSpc>
                <a:spcPct val="100000"/>
              </a:lnSpc>
              <a:spcBef>
                <a:spcPts val="0"/>
              </a:spcBef>
              <a:spcAft>
                <a:spcPts val="0"/>
              </a:spcAft>
              <a:buClr>
                <a:schemeClr val="dk1"/>
              </a:buClr>
              <a:buSzPts val="1400"/>
              <a:buNone/>
            </a:pPr>
            <a:r>
              <a:rPr lang="en-US" sz="1800">
                <a:solidFill>
                  <a:schemeClr val="dk1"/>
                </a:solidFill>
                <a:latin typeface="Calibri"/>
                <a:ea typeface="Calibri"/>
                <a:cs typeface="Calibri"/>
                <a:sym typeface="Calibri"/>
              </a:rPr>
              <a:t>                 else addHead(l2, p-&gt; data);</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16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0" st="0"/>
                                            </p:txEl>
                                          </p:spTgt>
                                        </p:tgtEl>
                                        <p:attrNameLst>
                                          <p:attrName>style.visibility</p:attrName>
                                        </p:attrNameLst>
                                      </p:cBhvr>
                                      <p:to>
                                        <p:strVal val="visible"/>
                                      </p:to>
                                    </p:set>
                                    <p:anim calcmode="lin" valueType="num">
                                      <p:cBhvr additive="base">
                                        <p:cTn dur="500"/>
                                        <p:tgtEl>
                                          <p:spTgt spid="141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1" st="1"/>
                                            </p:txEl>
                                          </p:spTgt>
                                        </p:tgtEl>
                                        <p:attrNameLst>
                                          <p:attrName>style.visibility</p:attrName>
                                        </p:attrNameLst>
                                      </p:cBhvr>
                                      <p:to>
                                        <p:strVal val="visible"/>
                                      </p:to>
                                    </p:set>
                                    <p:anim calcmode="lin" valueType="num">
                                      <p:cBhvr additive="base">
                                        <p:cTn dur="500"/>
                                        <p:tgtEl>
                                          <p:spTgt spid="141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2" st="2"/>
                                            </p:txEl>
                                          </p:spTgt>
                                        </p:tgtEl>
                                        <p:attrNameLst>
                                          <p:attrName>style.visibility</p:attrName>
                                        </p:attrNameLst>
                                      </p:cBhvr>
                                      <p:to>
                                        <p:strVal val="visible"/>
                                      </p:to>
                                    </p:set>
                                    <p:anim calcmode="lin" valueType="num">
                                      <p:cBhvr additive="base">
                                        <p:cTn dur="500"/>
                                        <p:tgtEl>
                                          <p:spTgt spid="141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3" st="3"/>
                                            </p:txEl>
                                          </p:spTgt>
                                        </p:tgtEl>
                                        <p:attrNameLst>
                                          <p:attrName>style.visibility</p:attrName>
                                        </p:attrNameLst>
                                      </p:cBhvr>
                                      <p:to>
                                        <p:strVal val="visible"/>
                                      </p:to>
                                    </p:set>
                                    <p:anim calcmode="lin" valueType="num">
                                      <p:cBhvr additive="base">
                                        <p:cTn dur="500"/>
                                        <p:tgtEl>
                                          <p:spTgt spid="141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4" st="4"/>
                                            </p:txEl>
                                          </p:spTgt>
                                        </p:tgtEl>
                                        <p:attrNameLst>
                                          <p:attrName>style.visibility</p:attrName>
                                        </p:attrNameLst>
                                      </p:cBhvr>
                                      <p:to>
                                        <p:strVal val="visible"/>
                                      </p:to>
                                    </p:set>
                                    <p:anim calcmode="lin" valueType="num">
                                      <p:cBhvr additive="base">
                                        <p:cTn dur="500"/>
                                        <p:tgtEl>
                                          <p:spTgt spid="141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5" st="5"/>
                                            </p:txEl>
                                          </p:spTgt>
                                        </p:tgtEl>
                                        <p:attrNameLst>
                                          <p:attrName>style.visibility</p:attrName>
                                        </p:attrNameLst>
                                      </p:cBhvr>
                                      <p:to>
                                        <p:strVal val="visible"/>
                                      </p:to>
                                    </p:set>
                                    <p:anim calcmode="lin" valueType="num">
                                      <p:cBhvr additive="base">
                                        <p:cTn dur="500"/>
                                        <p:tgtEl>
                                          <p:spTgt spid="141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6" st="6"/>
                                            </p:txEl>
                                          </p:spTgt>
                                        </p:tgtEl>
                                        <p:attrNameLst>
                                          <p:attrName>style.visibility</p:attrName>
                                        </p:attrNameLst>
                                      </p:cBhvr>
                                      <p:to>
                                        <p:strVal val="visible"/>
                                      </p:to>
                                    </p:set>
                                    <p:anim calcmode="lin" valueType="num">
                                      <p:cBhvr additive="base">
                                        <p:cTn dur="500"/>
                                        <p:tgtEl>
                                          <p:spTgt spid="141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7" st="7"/>
                                            </p:txEl>
                                          </p:spTgt>
                                        </p:tgtEl>
                                        <p:attrNameLst>
                                          <p:attrName>style.visibility</p:attrName>
                                        </p:attrNameLst>
                                      </p:cBhvr>
                                      <p:to>
                                        <p:strVal val="visible"/>
                                      </p:to>
                                    </p:set>
                                    <p:anim calcmode="lin" valueType="num">
                                      <p:cBhvr additive="base">
                                        <p:cTn dur="500"/>
                                        <p:tgtEl>
                                          <p:spTgt spid="141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8" st="8"/>
                                            </p:txEl>
                                          </p:spTgt>
                                        </p:tgtEl>
                                        <p:attrNameLst>
                                          <p:attrName>style.visibility</p:attrName>
                                        </p:attrNameLst>
                                      </p:cBhvr>
                                      <p:to>
                                        <p:strVal val="visible"/>
                                      </p:to>
                                    </p:set>
                                    <p:anim calcmode="lin" valueType="num">
                                      <p:cBhvr additive="base">
                                        <p:cTn dur="500"/>
                                        <p:tgtEl>
                                          <p:spTgt spid="141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9" st="9"/>
                                            </p:txEl>
                                          </p:spTgt>
                                        </p:tgtEl>
                                        <p:attrNameLst>
                                          <p:attrName>style.visibility</p:attrName>
                                        </p:attrNameLst>
                                      </p:cBhvr>
                                      <p:to>
                                        <p:strVal val="visible"/>
                                      </p:to>
                                    </p:set>
                                    <p:anim calcmode="lin" valueType="num">
                                      <p:cBhvr additive="base">
                                        <p:cTn dur="500"/>
                                        <p:tgtEl>
                                          <p:spTgt spid="1414">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10" st="10"/>
                                            </p:txEl>
                                          </p:spTgt>
                                        </p:tgtEl>
                                        <p:attrNameLst>
                                          <p:attrName>style.visibility</p:attrName>
                                        </p:attrNameLst>
                                      </p:cBhvr>
                                      <p:to>
                                        <p:strVal val="visible"/>
                                      </p:to>
                                    </p:set>
                                    <p:anim calcmode="lin" valueType="num">
                                      <p:cBhvr additive="base">
                                        <p:cTn dur="500"/>
                                        <p:tgtEl>
                                          <p:spTgt spid="1414">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11" st="11"/>
                                            </p:txEl>
                                          </p:spTgt>
                                        </p:tgtEl>
                                        <p:attrNameLst>
                                          <p:attrName>style.visibility</p:attrName>
                                        </p:attrNameLst>
                                      </p:cBhvr>
                                      <p:to>
                                        <p:strVal val="visible"/>
                                      </p:to>
                                    </p:set>
                                    <p:anim calcmode="lin" valueType="num">
                                      <p:cBhvr additive="base">
                                        <p:cTn dur="500"/>
                                        <p:tgtEl>
                                          <p:spTgt spid="1414">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4">
                                            <p:txEl>
                                              <p:pRg end="12" st="12"/>
                                            </p:txEl>
                                          </p:spTgt>
                                        </p:tgtEl>
                                        <p:attrNameLst>
                                          <p:attrName>style.visibility</p:attrName>
                                        </p:attrNameLst>
                                      </p:cBhvr>
                                      <p:to>
                                        <p:strVal val="visible"/>
                                      </p:to>
                                    </p:set>
                                    <p:anim calcmode="lin" valueType="num">
                                      <p:cBhvr additive="base">
                                        <p:cTn dur="500"/>
                                        <p:tgtEl>
                                          <p:spTgt spid="1414">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59"/>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2.3 NGUYÊN LÝ HOẠT ĐỘNG</a:t>
            </a:r>
            <a:endParaRPr b="1" sz="2000">
              <a:latin typeface="Arial"/>
              <a:ea typeface="Arial"/>
              <a:cs typeface="Arial"/>
              <a:sym typeface="Arial"/>
            </a:endParaRPr>
          </a:p>
        </p:txBody>
      </p:sp>
      <p:grpSp>
        <p:nvGrpSpPr>
          <p:cNvPr id="1420" name="Google Shape;1420;p59"/>
          <p:cNvGrpSpPr/>
          <p:nvPr/>
        </p:nvGrpSpPr>
        <p:grpSpPr>
          <a:xfrm>
            <a:off x="8642687" y="579166"/>
            <a:ext cx="406093" cy="472509"/>
            <a:chOff x="5968151" y="3383296"/>
            <a:chExt cx="285840" cy="332612"/>
          </a:xfrm>
        </p:grpSpPr>
        <p:sp>
          <p:nvSpPr>
            <p:cNvPr id="1421" name="Google Shape;1421;p59"/>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59"/>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59"/>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4" name="Google Shape;1424;p59"/>
          <p:cNvGrpSpPr/>
          <p:nvPr/>
        </p:nvGrpSpPr>
        <p:grpSpPr>
          <a:xfrm>
            <a:off x="8330163" y="4509972"/>
            <a:ext cx="604149" cy="521321"/>
            <a:chOff x="5710604" y="1402568"/>
            <a:chExt cx="604149" cy="521321"/>
          </a:xfrm>
        </p:grpSpPr>
        <p:sp>
          <p:nvSpPr>
            <p:cNvPr id="1425" name="Google Shape;1425;p59"/>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6" name="Google Shape;1426;p59"/>
            <p:cNvGrpSpPr/>
            <p:nvPr/>
          </p:nvGrpSpPr>
          <p:grpSpPr>
            <a:xfrm>
              <a:off x="5710604" y="1402568"/>
              <a:ext cx="604149" cy="502710"/>
              <a:chOff x="5253755" y="3489659"/>
              <a:chExt cx="390883" cy="325231"/>
            </a:xfrm>
          </p:grpSpPr>
          <p:sp>
            <p:nvSpPr>
              <p:cNvPr id="1427" name="Google Shape;1427;p59"/>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59"/>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59"/>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59"/>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59"/>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59"/>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33" name="Google Shape;1433;p59"/>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59"/>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435" name="Google Shape;1435;p59"/>
          <p:cNvPicPr preferRelativeResize="0"/>
          <p:nvPr/>
        </p:nvPicPr>
        <p:blipFill rotWithShape="1">
          <a:blip r:embed="rId3">
            <a:alphaModFix/>
          </a:blip>
          <a:srcRect b="0" l="0" r="0" t="0"/>
          <a:stretch/>
        </p:blipFill>
        <p:spPr>
          <a:xfrm>
            <a:off x="-665370" y="-641201"/>
            <a:ext cx="2617966" cy="2440734"/>
          </a:xfrm>
          <a:prstGeom prst="rect">
            <a:avLst/>
          </a:prstGeom>
          <a:noFill/>
          <a:ln>
            <a:noFill/>
          </a:ln>
        </p:spPr>
      </p:pic>
      <p:sp>
        <p:nvSpPr>
          <p:cNvPr id="1436" name="Google Shape;1436;p59"/>
          <p:cNvSpPr txBox="1"/>
          <p:nvPr>
            <p:ph idx="13" type="subTitle"/>
          </p:nvPr>
        </p:nvSpPr>
        <p:spPr>
          <a:xfrm>
            <a:off x="643613" y="1607927"/>
            <a:ext cx="9029243"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Bước 3: </a:t>
            </a:r>
            <a:r>
              <a:rPr b="1" lang="en-US" sz="2000">
                <a:solidFill>
                  <a:schemeClr val="dk1"/>
                </a:solidFill>
                <a:latin typeface="Calibri"/>
                <a:ea typeface="Calibri"/>
                <a:cs typeface="Calibri"/>
                <a:sym typeface="Calibri"/>
              </a:rPr>
              <a:t> Gọi đệ quy để sắp xếp l1, l2</a:t>
            </a:r>
            <a:r>
              <a:rPr b="1"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                 // tiến hành gọi đệ quy</a:t>
            </a:r>
            <a:endParaRPr sz="20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                Quicksort(l1);   // gọi đệ qui sắp xếp l1, l2</a:t>
            </a:r>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                Quicksort(l2);</a:t>
            </a:r>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6"/>
          <p:cNvGrpSpPr/>
          <p:nvPr/>
        </p:nvGrpSpPr>
        <p:grpSpPr>
          <a:xfrm>
            <a:off x="8638170" y="1122087"/>
            <a:ext cx="416136" cy="393925"/>
            <a:chOff x="5771847" y="1409894"/>
            <a:chExt cx="542905" cy="513995"/>
          </a:xfrm>
        </p:grpSpPr>
        <p:sp>
          <p:nvSpPr>
            <p:cNvPr id="232" name="Google Shape;232;p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 name="Google Shape;233;p6"/>
            <p:cNvGrpSpPr/>
            <p:nvPr/>
          </p:nvGrpSpPr>
          <p:grpSpPr>
            <a:xfrm>
              <a:off x="5777130" y="1409894"/>
              <a:ext cx="537622" cy="489019"/>
              <a:chOff x="5296797" y="3494398"/>
              <a:chExt cx="347841" cy="316374"/>
            </a:xfrm>
          </p:grpSpPr>
          <p:sp>
            <p:nvSpPr>
              <p:cNvPr id="234" name="Google Shape;234;p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38" name="Google Shape;238;p6"/>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sp>
        <p:nvSpPr>
          <p:cNvPr id="239" name="Google Shape;239;p6"/>
          <p:cNvSpPr/>
          <p:nvPr/>
        </p:nvSpPr>
        <p:spPr>
          <a:xfrm>
            <a:off x="1371268" y="285750"/>
            <a:ext cx="39228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2. Ý tưởng của danh sách liên kết đơn</a:t>
            </a:r>
            <a:endParaRPr b="1" i="0" sz="1600" u="none" cap="none" strike="noStrike">
              <a:solidFill>
                <a:srgbClr val="000000"/>
              </a:solidFill>
              <a:latin typeface="Arial"/>
              <a:ea typeface="Arial"/>
              <a:cs typeface="Arial"/>
              <a:sym typeface="Arial"/>
            </a:endParaRPr>
          </a:p>
        </p:txBody>
      </p:sp>
      <p:sp>
        <p:nvSpPr>
          <p:cNvPr id="240" name="Google Shape;240;p6"/>
          <p:cNvSpPr/>
          <p:nvPr/>
        </p:nvSpPr>
        <p:spPr>
          <a:xfrm>
            <a:off x="1079130" y="3943349"/>
            <a:ext cx="782624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Về bản chất, danh sách liên kết có chức năng như một mảng, nhưng mà nó có thể thêm và xóa các phần tử ở bất kỳ vị trí nào khi cần thiết. Một số sự khác nhau giữa danh sách liên kết và mảng ta có thể thấy rõ trong bảng sau.</a:t>
            </a:r>
            <a:endParaRPr/>
          </a:p>
        </p:txBody>
      </p:sp>
      <p:pic>
        <p:nvPicPr>
          <p:cNvPr id="241" name="Google Shape;241;p6"/>
          <p:cNvPicPr preferRelativeResize="0"/>
          <p:nvPr/>
        </p:nvPicPr>
        <p:blipFill rotWithShape="1">
          <a:blip r:embed="rId4">
            <a:alphaModFix/>
          </a:blip>
          <a:srcRect b="0" l="0" r="0" t="0"/>
          <a:stretch/>
        </p:blipFill>
        <p:spPr>
          <a:xfrm>
            <a:off x="2177149" y="2054621"/>
            <a:ext cx="4923521" cy="1711293"/>
          </a:xfrm>
          <a:prstGeom prst="rect">
            <a:avLst/>
          </a:prstGeom>
          <a:noFill/>
          <a:ln>
            <a:noFill/>
          </a:ln>
        </p:spPr>
      </p:pic>
      <p:sp>
        <p:nvSpPr>
          <p:cNvPr id="242" name="Google Shape;242;p6"/>
          <p:cNvSpPr/>
          <p:nvPr/>
        </p:nvSpPr>
        <p:spPr>
          <a:xfrm>
            <a:off x="1185202" y="666625"/>
            <a:ext cx="7406078"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Giống như kiểu dữ liệu mảng, Danh sách liên kết đơn là một cấu trúc dữ liệu tuyến tính. Tuy nhiên khác với mảng, các phần tử của Danh sách liên kết đơn không được lưu trữ tại các vị trí ô nhớ liền kề nhau, mà các phần tử của nó được liên kết với nhau bằng cách sử dụng các con trỏ. Ta có thể hình dung như một danh sách mà trong đó mỗi phần tử đều liên kết với phần tử đứng sau nó.</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60"/>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2.3 NGUYÊN LÝ HOẠT ĐỘNG</a:t>
            </a:r>
            <a:endParaRPr b="1" sz="2000">
              <a:latin typeface="Arial"/>
              <a:ea typeface="Arial"/>
              <a:cs typeface="Arial"/>
              <a:sym typeface="Arial"/>
            </a:endParaRPr>
          </a:p>
        </p:txBody>
      </p:sp>
      <p:grpSp>
        <p:nvGrpSpPr>
          <p:cNvPr id="1442" name="Google Shape;1442;p60"/>
          <p:cNvGrpSpPr/>
          <p:nvPr/>
        </p:nvGrpSpPr>
        <p:grpSpPr>
          <a:xfrm>
            <a:off x="8642687" y="579166"/>
            <a:ext cx="406093" cy="472509"/>
            <a:chOff x="5968151" y="3383296"/>
            <a:chExt cx="285840" cy="332612"/>
          </a:xfrm>
        </p:grpSpPr>
        <p:sp>
          <p:nvSpPr>
            <p:cNvPr id="1443" name="Google Shape;1443;p60"/>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60"/>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60"/>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6" name="Google Shape;1446;p60"/>
          <p:cNvGrpSpPr/>
          <p:nvPr/>
        </p:nvGrpSpPr>
        <p:grpSpPr>
          <a:xfrm>
            <a:off x="8330163" y="4509972"/>
            <a:ext cx="604149" cy="521321"/>
            <a:chOff x="5710604" y="1402568"/>
            <a:chExt cx="604149" cy="521321"/>
          </a:xfrm>
        </p:grpSpPr>
        <p:sp>
          <p:nvSpPr>
            <p:cNvPr id="1447" name="Google Shape;1447;p6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8" name="Google Shape;1448;p60"/>
            <p:cNvGrpSpPr/>
            <p:nvPr/>
          </p:nvGrpSpPr>
          <p:grpSpPr>
            <a:xfrm>
              <a:off x="5710604" y="1402568"/>
              <a:ext cx="604149" cy="502710"/>
              <a:chOff x="5253755" y="3489659"/>
              <a:chExt cx="390883" cy="325231"/>
            </a:xfrm>
          </p:grpSpPr>
          <p:sp>
            <p:nvSpPr>
              <p:cNvPr id="1449" name="Google Shape;1449;p6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60"/>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6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60"/>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6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6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55" name="Google Shape;1455;p60"/>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60"/>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457" name="Google Shape;1457;p60"/>
          <p:cNvPicPr preferRelativeResize="0"/>
          <p:nvPr/>
        </p:nvPicPr>
        <p:blipFill rotWithShape="1">
          <a:blip r:embed="rId3">
            <a:alphaModFix/>
          </a:blip>
          <a:srcRect b="0" l="0" r="0" t="0"/>
          <a:stretch/>
        </p:blipFill>
        <p:spPr>
          <a:xfrm>
            <a:off x="-665370" y="-641201"/>
            <a:ext cx="2617966" cy="2440734"/>
          </a:xfrm>
          <a:prstGeom prst="rect">
            <a:avLst/>
          </a:prstGeom>
          <a:noFill/>
          <a:ln>
            <a:noFill/>
          </a:ln>
        </p:spPr>
      </p:pic>
      <p:sp>
        <p:nvSpPr>
          <p:cNvPr id="1458" name="Google Shape;1458;p60"/>
          <p:cNvSpPr txBox="1"/>
          <p:nvPr>
            <p:ph idx="13" type="subTitle"/>
          </p:nvPr>
        </p:nvSpPr>
        <p:spPr>
          <a:xfrm>
            <a:off x="121277" y="1308549"/>
            <a:ext cx="9029243" cy="34778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cap="none" strike="noStrike">
                <a:solidFill>
                  <a:schemeClr val="dk1"/>
                </a:solidFill>
                <a:latin typeface="Calibri"/>
                <a:ea typeface="Calibri"/>
                <a:cs typeface="Calibri"/>
                <a:sym typeface="Calibri"/>
              </a:rPr>
              <a:t>+ Bước 4: Nối l1 -&gt; tag -&gt; l2,  ta được DS liên kết đơn sắp xếp theo thứ tự tăng dần</a:t>
            </a:r>
            <a:endParaRPr b="1" i="0" sz="2000" u="none" cap="none" strike="noStrike">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If(l1.head != NULL) { // chứng tỏ l1 không rỗng </a:t>
            </a:r>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             l. head = l1. Head; // Phần tử có giá trị nhỏ nhất, lấy  head của l1 gán cho                                     head của l;</a:t>
            </a:r>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             l1.tail -&gt; next = tag; // Cần nối l1 với tag rồi tag nối l2</a:t>
            </a:r>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  } // nếu l1 rỗng</a:t>
            </a:r>
            <a:endParaRPr sz="20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else       { l.head = tag; }</a:t>
            </a:r>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Tag -&gt; next = l2. Head;</a:t>
            </a:r>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If (l2.head != NULL) {</a:t>
            </a:r>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               l.tail = l2. Tail; (phần tử cuối cùng là node lớn nhất)</a:t>
            </a:r>
            <a:endParaRPr/>
          </a:p>
          <a:p>
            <a:pPr indent="-317500" lvl="0" marL="457200" rtl="0" algn="l">
              <a:lnSpc>
                <a:spcPct val="100000"/>
              </a:lnSpc>
              <a:spcBef>
                <a:spcPts val="0"/>
              </a:spcBef>
              <a:spcAft>
                <a:spcPts val="0"/>
              </a:spcAft>
              <a:buClr>
                <a:schemeClr val="dk1"/>
              </a:buClr>
              <a:buSzPts val="1400"/>
              <a:buNone/>
            </a:pPr>
            <a:r>
              <a:rPr lang="en-US" sz="2000">
                <a:solidFill>
                  <a:schemeClr val="dk1"/>
                </a:solidFill>
                <a:latin typeface="Calibri"/>
                <a:ea typeface="Calibri"/>
                <a:cs typeface="Calibri"/>
                <a:sym typeface="Calibri"/>
              </a:rPr>
              <a:t>else {l.tail = tag}; (nếu l2 rỗng thì cái đuôi bằng tag)</a:t>
            </a:r>
            <a:endParaRPr/>
          </a:p>
        </p:txBody>
      </p:sp>
    </p:spTree>
  </p:cSld>
  <p:clrMapOvr>
    <a:masterClrMapping/>
  </p:clrMapOvr>
  <mc:AlternateContent>
    <mc:Choice Requires="p14">
      <p:transition spd="slow" p14:dur="2000">
        <p14:ferris dir="l"/>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61"/>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2.4 CÀI ĐẶT THUẬT TOÁN</a:t>
            </a:r>
            <a:endParaRPr b="1" sz="2000">
              <a:latin typeface="Arial"/>
              <a:ea typeface="Arial"/>
              <a:cs typeface="Arial"/>
              <a:sym typeface="Arial"/>
            </a:endParaRPr>
          </a:p>
        </p:txBody>
      </p:sp>
      <p:grpSp>
        <p:nvGrpSpPr>
          <p:cNvPr id="1464" name="Google Shape;1464;p61"/>
          <p:cNvGrpSpPr/>
          <p:nvPr/>
        </p:nvGrpSpPr>
        <p:grpSpPr>
          <a:xfrm>
            <a:off x="8642687" y="579166"/>
            <a:ext cx="406093" cy="472509"/>
            <a:chOff x="5968151" y="3383296"/>
            <a:chExt cx="285840" cy="332612"/>
          </a:xfrm>
        </p:grpSpPr>
        <p:sp>
          <p:nvSpPr>
            <p:cNvPr id="1465" name="Google Shape;1465;p61"/>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61"/>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61"/>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8" name="Google Shape;1468;p61"/>
          <p:cNvGrpSpPr/>
          <p:nvPr/>
        </p:nvGrpSpPr>
        <p:grpSpPr>
          <a:xfrm>
            <a:off x="8330163" y="4509972"/>
            <a:ext cx="604149" cy="521321"/>
            <a:chOff x="5710604" y="1402568"/>
            <a:chExt cx="604149" cy="521321"/>
          </a:xfrm>
        </p:grpSpPr>
        <p:sp>
          <p:nvSpPr>
            <p:cNvPr id="1469" name="Google Shape;1469;p6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0" name="Google Shape;1470;p61"/>
            <p:cNvGrpSpPr/>
            <p:nvPr/>
          </p:nvGrpSpPr>
          <p:grpSpPr>
            <a:xfrm>
              <a:off x="5710604" y="1402568"/>
              <a:ext cx="604149" cy="502710"/>
              <a:chOff x="5253755" y="3489659"/>
              <a:chExt cx="390883" cy="325231"/>
            </a:xfrm>
          </p:grpSpPr>
          <p:sp>
            <p:nvSpPr>
              <p:cNvPr id="1471" name="Google Shape;1471;p6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61"/>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6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61"/>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6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6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77" name="Google Shape;1477;p61"/>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61"/>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1"/>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480" name="Google Shape;1480;p61"/>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481" name="Google Shape;1481;p61"/>
          <p:cNvSpPr txBox="1"/>
          <p:nvPr>
            <p:ph idx="13" type="subTitle"/>
          </p:nvPr>
        </p:nvSpPr>
        <p:spPr>
          <a:xfrm>
            <a:off x="5847475" y="2601632"/>
            <a:ext cx="2385600" cy="550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t/>
            </a:r>
            <a:endParaRPr/>
          </a:p>
        </p:txBody>
      </p:sp>
      <p:pic>
        <p:nvPicPr>
          <p:cNvPr id="1482" name="Google Shape;1482;p61"/>
          <p:cNvPicPr preferRelativeResize="0"/>
          <p:nvPr/>
        </p:nvPicPr>
        <p:blipFill rotWithShape="1">
          <a:blip r:embed="rId4">
            <a:alphaModFix/>
          </a:blip>
          <a:srcRect b="18874" l="8332" r="26667" t="17391"/>
          <a:stretch/>
        </p:blipFill>
        <p:spPr>
          <a:xfrm>
            <a:off x="864271" y="1134978"/>
            <a:ext cx="7408730" cy="3680207"/>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transition spd="slow" p14:dur="1600">
    <p:blinds dir="ver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62"/>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2.4 CÀI ĐẶT THUẬT TOÁN</a:t>
            </a:r>
            <a:endParaRPr b="1" sz="2000">
              <a:latin typeface="Arial"/>
              <a:ea typeface="Arial"/>
              <a:cs typeface="Arial"/>
              <a:sym typeface="Arial"/>
            </a:endParaRPr>
          </a:p>
        </p:txBody>
      </p:sp>
      <p:grpSp>
        <p:nvGrpSpPr>
          <p:cNvPr id="1488" name="Google Shape;1488;p62"/>
          <p:cNvGrpSpPr/>
          <p:nvPr/>
        </p:nvGrpSpPr>
        <p:grpSpPr>
          <a:xfrm>
            <a:off x="8642687" y="579166"/>
            <a:ext cx="406093" cy="472509"/>
            <a:chOff x="5968151" y="3383296"/>
            <a:chExt cx="285840" cy="332612"/>
          </a:xfrm>
        </p:grpSpPr>
        <p:sp>
          <p:nvSpPr>
            <p:cNvPr id="1489" name="Google Shape;1489;p62"/>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62"/>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62"/>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2" name="Google Shape;1492;p62"/>
          <p:cNvGrpSpPr/>
          <p:nvPr/>
        </p:nvGrpSpPr>
        <p:grpSpPr>
          <a:xfrm>
            <a:off x="8330163" y="4509972"/>
            <a:ext cx="604149" cy="521321"/>
            <a:chOff x="5710604" y="1402568"/>
            <a:chExt cx="604149" cy="521321"/>
          </a:xfrm>
        </p:grpSpPr>
        <p:sp>
          <p:nvSpPr>
            <p:cNvPr id="1493" name="Google Shape;1493;p6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4" name="Google Shape;1494;p62"/>
            <p:cNvGrpSpPr/>
            <p:nvPr/>
          </p:nvGrpSpPr>
          <p:grpSpPr>
            <a:xfrm>
              <a:off x="5710604" y="1402568"/>
              <a:ext cx="604149" cy="502710"/>
              <a:chOff x="5253755" y="3489659"/>
              <a:chExt cx="390883" cy="325231"/>
            </a:xfrm>
          </p:grpSpPr>
          <p:sp>
            <p:nvSpPr>
              <p:cNvPr id="1495" name="Google Shape;1495;p6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62"/>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6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62"/>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6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6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01" name="Google Shape;1501;p62"/>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62"/>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62"/>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504" name="Google Shape;1504;p62"/>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505" name="Google Shape;1505;p62"/>
          <p:cNvSpPr txBox="1"/>
          <p:nvPr>
            <p:ph idx="13" type="subTitle"/>
          </p:nvPr>
        </p:nvSpPr>
        <p:spPr>
          <a:xfrm>
            <a:off x="5847475" y="2601632"/>
            <a:ext cx="2385600" cy="550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t/>
            </a:r>
            <a:endParaRPr/>
          </a:p>
        </p:txBody>
      </p:sp>
      <p:pic>
        <p:nvPicPr>
          <p:cNvPr id="1506" name="Google Shape;1506;p62"/>
          <p:cNvPicPr preferRelativeResize="0"/>
          <p:nvPr/>
        </p:nvPicPr>
        <p:blipFill rotWithShape="1">
          <a:blip r:embed="rId4">
            <a:alphaModFix/>
          </a:blip>
          <a:srcRect b="21443" l="9167" r="7499" t="28161"/>
          <a:stretch/>
        </p:blipFill>
        <p:spPr>
          <a:xfrm>
            <a:off x="252654" y="1489404"/>
            <a:ext cx="8612488" cy="2928246"/>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63"/>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2.5 VÍ DỤ CÓ GIẢI THÍCH</a:t>
            </a:r>
            <a:endParaRPr b="1" sz="2000">
              <a:latin typeface="Arial"/>
              <a:ea typeface="Arial"/>
              <a:cs typeface="Arial"/>
              <a:sym typeface="Arial"/>
            </a:endParaRPr>
          </a:p>
        </p:txBody>
      </p:sp>
      <p:grpSp>
        <p:nvGrpSpPr>
          <p:cNvPr id="1512" name="Google Shape;1512;p63"/>
          <p:cNvGrpSpPr/>
          <p:nvPr/>
        </p:nvGrpSpPr>
        <p:grpSpPr>
          <a:xfrm>
            <a:off x="8642687" y="579166"/>
            <a:ext cx="406093" cy="472509"/>
            <a:chOff x="5968151" y="3383296"/>
            <a:chExt cx="285840" cy="332612"/>
          </a:xfrm>
        </p:grpSpPr>
        <p:sp>
          <p:nvSpPr>
            <p:cNvPr id="1513" name="Google Shape;1513;p63"/>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63"/>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63"/>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6" name="Google Shape;1516;p63"/>
          <p:cNvGrpSpPr/>
          <p:nvPr/>
        </p:nvGrpSpPr>
        <p:grpSpPr>
          <a:xfrm>
            <a:off x="8330163" y="4509972"/>
            <a:ext cx="604149" cy="521321"/>
            <a:chOff x="5710604" y="1402568"/>
            <a:chExt cx="604149" cy="521321"/>
          </a:xfrm>
        </p:grpSpPr>
        <p:sp>
          <p:nvSpPr>
            <p:cNvPr id="1517" name="Google Shape;1517;p6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8" name="Google Shape;1518;p63"/>
            <p:cNvGrpSpPr/>
            <p:nvPr/>
          </p:nvGrpSpPr>
          <p:grpSpPr>
            <a:xfrm>
              <a:off x="5710604" y="1402568"/>
              <a:ext cx="604149" cy="502710"/>
              <a:chOff x="5253755" y="3489659"/>
              <a:chExt cx="390883" cy="325231"/>
            </a:xfrm>
          </p:grpSpPr>
          <p:sp>
            <p:nvSpPr>
              <p:cNvPr id="1519" name="Google Shape;1519;p6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63"/>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6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63"/>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6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6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25" name="Google Shape;1525;p63"/>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63"/>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63"/>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528" name="Google Shape;1528;p63"/>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529" name="Google Shape;1529;p63"/>
          <p:cNvSpPr txBox="1"/>
          <p:nvPr>
            <p:ph idx="13" type="subTitle"/>
          </p:nvPr>
        </p:nvSpPr>
        <p:spPr>
          <a:xfrm>
            <a:off x="942209" y="1197546"/>
            <a:ext cx="813825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Hãy sắp xếp danh sách sau theo thứ tự tăng dần</a:t>
            </a:r>
            <a:endParaRPr b="0" i="0" sz="2000" u="none" cap="none" strike="noStrike">
              <a:solidFill>
                <a:schemeClr val="dk1"/>
              </a:solidFill>
              <a:latin typeface="Calibri"/>
              <a:ea typeface="Calibri"/>
              <a:cs typeface="Calibri"/>
              <a:sym typeface="Calibri"/>
            </a:endParaRPr>
          </a:p>
        </p:txBody>
      </p:sp>
      <p:pic>
        <p:nvPicPr>
          <p:cNvPr id="1530" name="Google Shape;1530;p63"/>
          <p:cNvPicPr preferRelativeResize="0"/>
          <p:nvPr/>
        </p:nvPicPr>
        <p:blipFill rotWithShape="1">
          <a:blip r:embed="rId4">
            <a:alphaModFix/>
          </a:blip>
          <a:srcRect b="46177" l="16634" r="19167" t="45553"/>
          <a:stretch/>
        </p:blipFill>
        <p:spPr>
          <a:xfrm>
            <a:off x="67497" y="2207656"/>
            <a:ext cx="8960034" cy="1430624"/>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64"/>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2.5 VÍ DỤ CÓ GIẢI THÍCH</a:t>
            </a:r>
            <a:endParaRPr b="1" sz="2000">
              <a:latin typeface="Arial"/>
              <a:ea typeface="Arial"/>
              <a:cs typeface="Arial"/>
              <a:sym typeface="Arial"/>
            </a:endParaRPr>
          </a:p>
        </p:txBody>
      </p:sp>
      <p:grpSp>
        <p:nvGrpSpPr>
          <p:cNvPr id="1536" name="Google Shape;1536;p64"/>
          <p:cNvGrpSpPr/>
          <p:nvPr/>
        </p:nvGrpSpPr>
        <p:grpSpPr>
          <a:xfrm>
            <a:off x="8642687" y="579166"/>
            <a:ext cx="406093" cy="472509"/>
            <a:chOff x="5968151" y="3383296"/>
            <a:chExt cx="285840" cy="332612"/>
          </a:xfrm>
        </p:grpSpPr>
        <p:sp>
          <p:nvSpPr>
            <p:cNvPr id="1537" name="Google Shape;1537;p64"/>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64"/>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64"/>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0" name="Google Shape;1540;p64"/>
          <p:cNvGrpSpPr/>
          <p:nvPr/>
        </p:nvGrpSpPr>
        <p:grpSpPr>
          <a:xfrm>
            <a:off x="8330163" y="4509972"/>
            <a:ext cx="604149" cy="521321"/>
            <a:chOff x="5710604" y="1402568"/>
            <a:chExt cx="604149" cy="521321"/>
          </a:xfrm>
        </p:grpSpPr>
        <p:sp>
          <p:nvSpPr>
            <p:cNvPr id="1541" name="Google Shape;1541;p6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2" name="Google Shape;1542;p64"/>
            <p:cNvGrpSpPr/>
            <p:nvPr/>
          </p:nvGrpSpPr>
          <p:grpSpPr>
            <a:xfrm>
              <a:off x="5710604" y="1402568"/>
              <a:ext cx="604149" cy="502710"/>
              <a:chOff x="5253755" y="3489659"/>
              <a:chExt cx="390883" cy="325231"/>
            </a:xfrm>
          </p:grpSpPr>
          <p:sp>
            <p:nvSpPr>
              <p:cNvPr id="1543" name="Google Shape;1543;p6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64"/>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6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64"/>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6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6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49" name="Google Shape;1549;p64"/>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64"/>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64"/>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552" name="Google Shape;1552;p64"/>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553" name="Google Shape;1553;p64"/>
          <p:cNvPicPr preferRelativeResize="0"/>
          <p:nvPr/>
        </p:nvPicPr>
        <p:blipFill rotWithShape="1">
          <a:blip r:embed="rId4">
            <a:alphaModFix/>
          </a:blip>
          <a:srcRect b="45554" l="16666" r="19167" t="41106"/>
          <a:stretch/>
        </p:blipFill>
        <p:spPr>
          <a:xfrm>
            <a:off x="70882" y="2025455"/>
            <a:ext cx="8863430" cy="1329692"/>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65"/>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2.5 VÍ DỤ CÓ GIẢI THÍCH</a:t>
            </a:r>
            <a:endParaRPr b="1" sz="2000">
              <a:latin typeface="Arial"/>
              <a:ea typeface="Arial"/>
              <a:cs typeface="Arial"/>
              <a:sym typeface="Arial"/>
            </a:endParaRPr>
          </a:p>
        </p:txBody>
      </p:sp>
      <p:grpSp>
        <p:nvGrpSpPr>
          <p:cNvPr id="1559" name="Google Shape;1559;p65"/>
          <p:cNvGrpSpPr/>
          <p:nvPr/>
        </p:nvGrpSpPr>
        <p:grpSpPr>
          <a:xfrm>
            <a:off x="8642687" y="579166"/>
            <a:ext cx="406093" cy="472509"/>
            <a:chOff x="5968151" y="3383296"/>
            <a:chExt cx="285840" cy="332612"/>
          </a:xfrm>
        </p:grpSpPr>
        <p:sp>
          <p:nvSpPr>
            <p:cNvPr id="1560" name="Google Shape;1560;p65"/>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65"/>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65"/>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3" name="Google Shape;1563;p65"/>
          <p:cNvGrpSpPr/>
          <p:nvPr/>
        </p:nvGrpSpPr>
        <p:grpSpPr>
          <a:xfrm>
            <a:off x="8330163" y="4509972"/>
            <a:ext cx="604149" cy="521321"/>
            <a:chOff x="5710604" y="1402568"/>
            <a:chExt cx="604149" cy="521321"/>
          </a:xfrm>
        </p:grpSpPr>
        <p:sp>
          <p:nvSpPr>
            <p:cNvPr id="1564" name="Google Shape;1564;p6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5" name="Google Shape;1565;p65"/>
            <p:cNvGrpSpPr/>
            <p:nvPr/>
          </p:nvGrpSpPr>
          <p:grpSpPr>
            <a:xfrm>
              <a:off x="5710604" y="1402568"/>
              <a:ext cx="604149" cy="502710"/>
              <a:chOff x="5253755" y="3489659"/>
              <a:chExt cx="390883" cy="325231"/>
            </a:xfrm>
          </p:grpSpPr>
          <p:sp>
            <p:nvSpPr>
              <p:cNvPr id="1566" name="Google Shape;1566;p6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65"/>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6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65"/>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6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6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72" name="Google Shape;1572;p65"/>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65"/>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65"/>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575" name="Google Shape;1575;p65"/>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576" name="Google Shape;1576;p65"/>
          <p:cNvPicPr preferRelativeResize="0"/>
          <p:nvPr/>
        </p:nvPicPr>
        <p:blipFill rotWithShape="1">
          <a:blip r:embed="rId4">
            <a:alphaModFix/>
          </a:blip>
          <a:srcRect b="15908" l="19167" r="19167" t="35178"/>
          <a:stretch/>
        </p:blipFill>
        <p:spPr>
          <a:xfrm>
            <a:off x="518765" y="1260338"/>
            <a:ext cx="8086846" cy="3606297"/>
          </a:xfrm>
          <a:prstGeom prst="rect">
            <a:avLst/>
          </a:prstGeom>
          <a:noFill/>
          <a:ln>
            <a:noFill/>
          </a:ln>
        </p:spPr>
      </p:pic>
    </p:spTree>
  </p:cSld>
  <p:clrMapOvr>
    <a:masterClrMapping/>
  </p:clrMapOvr>
  <p:transition spd="slow">
    <p:randomBar dir="ver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66"/>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2.5 VÍ DỤ CÓ GIẢI THÍCH</a:t>
            </a:r>
            <a:endParaRPr b="1" sz="2000">
              <a:latin typeface="Arial"/>
              <a:ea typeface="Arial"/>
              <a:cs typeface="Arial"/>
              <a:sym typeface="Arial"/>
            </a:endParaRPr>
          </a:p>
        </p:txBody>
      </p:sp>
      <p:grpSp>
        <p:nvGrpSpPr>
          <p:cNvPr id="1582" name="Google Shape;1582;p66"/>
          <p:cNvGrpSpPr/>
          <p:nvPr/>
        </p:nvGrpSpPr>
        <p:grpSpPr>
          <a:xfrm>
            <a:off x="8642687" y="579166"/>
            <a:ext cx="406093" cy="472509"/>
            <a:chOff x="5968151" y="3383296"/>
            <a:chExt cx="285840" cy="332612"/>
          </a:xfrm>
        </p:grpSpPr>
        <p:sp>
          <p:nvSpPr>
            <p:cNvPr id="1583" name="Google Shape;1583;p66"/>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66"/>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66"/>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6" name="Google Shape;1586;p66"/>
          <p:cNvGrpSpPr/>
          <p:nvPr/>
        </p:nvGrpSpPr>
        <p:grpSpPr>
          <a:xfrm>
            <a:off x="8330163" y="4509972"/>
            <a:ext cx="604149" cy="521321"/>
            <a:chOff x="5710604" y="1402568"/>
            <a:chExt cx="604149" cy="521321"/>
          </a:xfrm>
        </p:grpSpPr>
        <p:sp>
          <p:nvSpPr>
            <p:cNvPr id="1587" name="Google Shape;1587;p6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8" name="Google Shape;1588;p66"/>
            <p:cNvGrpSpPr/>
            <p:nvPr/>
          </p:nvGrpSpPr>
          <p:grpSpPr>
            <a:xfrm>
              <a:off x="5710604" y="1402568"/>
              <a:ext cx="604149" cy="502710"/>
              <a:chOff x="5253755" y="3489659"/>
              <a:chExt cx="390883" cy="325231"/>
            </a:xfrm>
          </p:grpSpPr>
          <p:sp>
            <p:nvSpPr>
              <p:cNvPr id="1589" name="Google Shape;1589;p6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66"/>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6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66"/>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6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6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95" name="Google Shape;1595;p66"/>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66"/>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66"/>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598" name="Google Shape;1598;p66"/>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599" name="Google Shape;1599;p66"/>
          <p:cNvSpPr txBox="1"/>
          <p:nvPr>
            <p:ph idx="13" type="subTitle"/>
          </p:nvPr>
        </p:nvSpPr>
        <p:spPr>
          <a:xfrm>
            <a:off x="5847475" y="2601632"/>
            <a:ext cx="2385600" cy="550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t/>
            </a:r>
            <a:endParaRPr/>
          </a:p>
        </p:txBody>
      </p:sp>
      <p:pic>
        <p:nvPicPr>
          <p:cNvPr id="1600" name="Google Shape;1600;p66"/>
          <p:cNvPicPr preferRelativeResize="0"/>
          <p:nvPr/>
        </p:nvPicPr>
        <p:blipFill rotWithShape="1">
          <a:blip r:embed="rId4">
            <a:alphaModFix/>
          </a:blip>
          <a:srcRect b="24803" l="18334" r="20000" t="30731"/>
          <a:stretch/>
        </p:blipFill>
        <p:spPr>
          <a:xfrm>
            <a:off x="751375" y="1262603"/>
            <a:ext cx="7721207" cy="313021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67"/>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2.5 VÍ DỤ CÓ GIẢI THÍCH</a:t>
            </a:r>
            <a:endParaRPr b="1" sz="2000">
              <a:latin typeface="Arial"/>
              <a:ea typeface="Arial"/>
              <a:cs typeface="Arial"/>
              <a:sym typeface="Arial"/>
            </a:endParaRPr>
          </a:p>
        </p:txBody>
      </p:sp>
      <p:grpSp>
        <p:nvGrpSpPr>
          <p:cNvPr id="1606" name="Google Shape;1606;p67"/>
          <p:cNvGrpSpPr/>
          <p:nvPr/>
        </p:nvGrpSpPr>
        <p:grpSpPr>
          <a:xfrm>
            <a:off x="8642687" y="579166"/>
            <a:ext cx="406093" cy="472509"/>
            <a:chOff x="5968151" y="3383296"/>
            <a:chExt cx="285840" cy="332612"/>
          </a:xfrm>
        </p:grpSpPr>
        <p:sp>
          <p:nvSpPr>
            <p:cNvPr id="1607" name="Google Shape;1607;p67"/>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67"/>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67"/>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0" name="Google Shape;1610;p67"/>
          <p:cNvGrpSpPr/>
          <p:nvPr/>
        </p:nvGrpSpPr>
        <p:grpSpPr>
          <a:xfrm>
            <a:off x="8330163" y="4509972"/>
            <a:ext cx="604149" cy="521321"/>
            <a:chOff x="5710604" y="1402568"/>
            <a:chExt cx="604149" cy="521321"/>
          </a:xfrm>
        </p:grpSpPr>
        <p:sp>
          <p:nvSpPr>
            <p:cNvPr id="1611" name="Google Shape;1611;p6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2" name="Google Shape;1612;p67"/>
            <p:cNvGrpSpPr/>
            <p:nvPr/>
          </p:nvGrpSpPr>
          <p:grpSpPr>
            <a:xfrm>
              <a:off x="5710604" y="1402568"/>
              <a:ext cx="604149" cy="502710"/>
              <a:chOff x="5253755" y="3489659"/>
              <a:chExt cx="390883" cy="325231"/>
            </a:xfrm>
          </p:grpSpPr>
          <p:sp>
            <p:nvSpPr>
              <p:cNvPr id="1613" name="Google Shape;1613;p6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67"/>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6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67"/>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6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6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19" name="Google Shape;1619;p67"/>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67"/>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67"/>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2. PHƯƠNG PHÁP QUICKSORT</a:t>
            </a:r>
            <a:endParaRPr sz="2800">
              <a:latin typeface="Arial"/>
              <a:ea typeface="Arial"/>
              <a:cs typeface="Arial"/>
              <a:sym typeface="Arial"/>
            </a:endParaRPr>
          </a:p>
        </p:txBody>
      </p:sp>
      <p:pic>
        <p:nvPicPr>
          <p:cNvPr id="1622" name="Google Shape;1622;p67"/>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623" name="Google Shape;1623;p67"/>
          <p:cNvSpPr txBox="1"/>
          <p:nvPr>
            <p:ph idx="13" type="subTitle"/>
          </p:nvPr>
        </p:nvSpPr>
        <p:spPr>
          <a:xfrm>
            <a:off x="5847475" y="2601632"/>
            <a:ext cx="2385600" cy="550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t/>
            </a:r>
            <a:endParaRPr/>
          </a:p>
        </p:txBody>
      </p:sp>
      <p:pic>
        <p:nvPicPr>
          <p:cNvPr id="1624" name="Google Shape;1624;p67"/>
          <p:cNvPicPr preferRelativeResize="0"/>
          <p:nvPr/>
        </p:nvPicPr>
        <p:blipFill rotWithShape="1">
          <a:blip r:embed="rId4">
            <a:alphaModFix/>
          </a:blip>
          <a:srcRect b="20355" l="17500" r="19166" t="66304"/>
          <a:stretch/>
        </p:blipFill>
        <p:spPr>
          <a:xfrm>
            <a:off x="185777" y="1648081"/>
            <a:ext cx="8701626" cy="1971413"/>
          </a:xfrm>
          <a:prstGeom prst="rect">
            <a:avLst/>
          </a:prstGeom>
          <a:noFill/>
          <a:ln>
            <a:noFill/>
          </a:ln>
        </p:spPr>
      </p:pic>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68"/>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3.1 Ý TƯỞNG</a:t>
            </a:r>
            <a:endParaRPr b="1" sz="2000">
              <a:latin typeface="Arial"/>
              <a:ea typeface="Arial"/>
              <a:cs typeface="Arial"/>
              <a:sym typeface="Arial"/>
            </a:endParaRPr>
          </a:p>
        </p:txBody>
      </p:sp>
      <p:grpSp>
        <p:nvGrpSpPr>
          <p:cNvPr id="1630" name="Google Shape;1630;p68"/>
          <p:cNvGrpSpPr/>
          <p:nvPr/>
        </p:nvGrpSpPr>
        <p:grpSpPr>
          <a:xfrm>
            <a:off x="8642687" y="579166"/>
            <a:ext cx="406093" cy="472509"/>
            <a:chOff x="5968151" y="3383296"/>
            <a:chExt cx="285840" cy="332612"/>
          </a:xfrm>
        </p:grpSpPr>
        <p:sp>
          <p:nvSpPr>
            <p:cNvPr id="1631" name="Google Shape;1631;p68"/>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68"/>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68"/>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4" name="Google Shape;1634;p68"/>
          <p:cNvGrpSpPr/>
          <p:nvPr/>
        </p:nvGrpSpPr>
        <p:grpSpPr>
          <a:xfrm>
            <a:off x="8330163" y="4509972"/>
            <a:ext cx="604149" cy="521321"/>
            <a:chOff x="5710604" y="1402568"/>
            <a:chExt cx="604149" cy="521321"/>
          </a:xfrm>
        </p:grpSpPr>
        <p:sp>
          <p:nvSpPr>
            <p:cNvPr id="1635" name="Google Shape;1635;p6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6" name="Google Shape;1636;p68"/>
            <p:cNvGrpSpPr/>
            <p:nvPr/>
          </p:nvGrpSpPr>
          <p:grpSpPr>
            <a:xfrm>
              <a:off x="5710604" y="1402568"/>
              <a:ext cx="604149" cy="502710"/>
              <a:chOff x="5253755" y="3489659"/>
              <a:chExt cx="390883" cy="325231"/>
            </a:xfrm>
          </p:grpSpPr>
          <p:sp>
            <p:nvSpPr>
              <p:cNvPr id="1637" name="Google Shape;1637;p6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68"/>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6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68"/>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6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6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43" name="Google Shape;1643;p68"/>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68"/>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68"/>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646" name="Google Shape;1646;p68"/>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647" name="Google Shape;1647;p68"/>
          <p:cNvSpPr txBox="1"/>
          <p:nvPr>
            <p:ph idx="13" type="subTitle"/>
          </p:nvPr>
        </p:nvSpPr>
        <p:spPr>
          <a:xfrm>
            <a:off x="334332" y="1635163"/>
            <a:ext cx="8138250" cy="255454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MergeSoft là thuật toán chia </a:t>
            </a:r>
            <a:r>
              <a:rPr lang="en-US" sz="2000">
                <a:solidFill>
                  <a:schemeClr val="dk1"/>
                </a:solidFill>
                <a:latin typeface="Calibri"/>
                <a:ea typeface="Calibri"/>
                <a:cs typeface="Calibri"/>
                <a:sym typeface="Calibri"/>
              </a:rPr>
              <a:t>để trị. </a:t>
            </a:r>
            <a:r>
              <a:rPr b="0" i="0" lang="en-US" sz="2000" u="none" cap="none" strike="noStrike">
                <a:solidFill>
                  <a:schemeClr val="dk1"/>
                </a:solidFill>
                <a:latin typeface="Calibri"/>
                <a:ea typeface="Calibri"/>
                <a:cs typeface="Calibri"/>
                <a:sym typeface="Calibri"/>
              </a:rPr>
              <a:t>Tìm chỉ</a:t>
            </a:r>
            <a:r>
              <a:rPr lang="en-US" sz="2000">
                <a:solidFill>
                  <a:schemeClr val="dk1"/>
                </a:solidFill>
                <a:latin typeface="Calibri"/>
                <a:ea typeface="Calibri"/>
                <a:cs typeface="Calibri"/>
                <a:sym typeface="Calibri"/>
              </a:rPr>
              <a:t> số nằm giữa trong danh sách liên kết đơn để chia danh sách thành hai nửa.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2000"/>
              <a:buFont typeface="Poppins"/>
              <a:buNone/>
            </a:pPr>
            <a:r>
              <a:t/>
            </a:r>
            <a:endParaRPr b="0" i="0" sz="2000" u="none" cap="none" strike="noStrike">
              <a:solidFill>
                <a:schemeClr val="dk1"/>
              </a:solidFill>
            </a:endParaRPr>
          </a:p>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Gọi đệ quy hàm MergeSoft cho nửa đầu tiên, gọi đệ quy hàm MergeSoft cho nửa thứ hai </a:t>
            </a:r>
            <a:endParaRPr/>
          </a:p>
          <a:p>
            <a:pPr indent="0" lvl="0" marL="0" marR="0" rtl="0" algn="l">
              <a:lnSpc>
                <a:spcPct val="100000"/>
              </a:lnSpc>
              <a:spcBef>
                <a:spcPts val="0"/>
              </a:spcBef>
              <a:spcAft>
                <a:spcPts val="0"/>
              </a:spcAft>
              <a:buClr>
                <a:schemeClr val="lt1"/>
              </a:buClr>
              <a:buSzPts val="2000"/>
              <a:buFont typeface="Poppins"/>
              <a:buNone/>
            </a:pPr>
            <a:r>
              <a:t/>
            </a:r>
            <a:endParaRPr b="0" i="0" sz="2000" u="none" cap="none" strike="noStrike">
              <a:solidFill>
                <a:schemeClr val="dk1"/>
              </a:solidFill>
            </a:endParaRPr>
          </a:p>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Sau đó, nối hai danh sách </a:t>
            </a:r>
            <a:r>
              <a:rPr lang="en-US" sz="2000">
                <a:solidFill>
                  <a:schemeClr val="dk1"/>
                </a:solidFill>
                <a:latin typeface="Calibri"/>
                <a:ea typeface="Calibri"/>
                <a:cs typeface="Calibri"/>
                <a:sym typeface="Calibri"/>
              </a:rPr>
              <a:t>con lại với nhau, </a:t>
            </a:r>
            <a:r>
              <a:rPr b="0" i="0" lang="en-US" sz="2000" u="none" cap="none" strike="noStrike">
                <a:solidFill>
                  <a:schemeClr val="dk1"/>
                </a:solidFill>
                <a:latin typeface="Calibri"/>
                <a:ea typeface="Calibri"/>
                <a:cs typeface="Calibri"/>
                <a:sym typeface="Calibri"/>
              </a:rPr>
              <a:t>ta sẽ </a:t>
            </a:r>
            <a:r>
              <a:rPr lang="en-US" sz="2000">
                <a:solidFill>
                  <a:schemeClr val="dk1"/>
                </a:solidFill>
                <a:latin typeface="Calibri"/>
                <a:ea typeface="Calibri"/>
                <a:cs typeface="Calibri"/>
                <a:sym typeface="Calibri"/>
              </a:rPr>
              <a:t>được</a:t>
            </a:r>
            <a:r>
              <a:rPr b="0" i="0" lang="en-US" sz="2000" u="none" cap="none" strike="noStrike">
                <a:solidFill>
                  <a:schemeClr val="dk1"/>
                </a:solidFill>
                <a:latin typeface="Calibri"/>
                <a:ea typeface="Calibri"/>
                <a:cs typeface="Calibri"/>
                <a:sym typeface="Calibri"/>
              </a:rPr>
              <a:t> danh sách liên kết đơn đã được sắp xếp theo thứ tự tăng dần. </a:t>
            </a:r>
            <a:endParaRPr b="0" i="0" sz="2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1400">
        <p14:doors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7">
                                            <p:txEl>
                                              <p:pRg end="0" st="0"/>
                                            </p:txEl>
                                          </p:spTgt>
                                        </p:tgtEl>
                                        <p:attrNameLst>
                                          <p:attrName>style.visibility</p:attrName>
                                        </p:attrNameLst>
                                      </p:cBhvr>
                                      <p:to>
                                        <p:strVal val="visible"/>
                                      </p:to>
                                    </p:set>
                                    <p:anim calcmode="lin" valueType="num">
                                      <p:cBhvr additive="base">
                                        <p:cTn dur="500"/>
                                        <p:tgtEl>
                                          <p:spTgt spid="164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7">
                                            <p:txEl>
                                              <p:pRg end="1" st="1"/>
                                            </p:txEl>
                                          </p:spTgt>
                                        </p:tgtEl>
                                        <p:attrNameLst>
                                          <p:attrName>style.visibility</p:attrName>
                                        </p:attrNameLst>
                                      </p:cBhvr>
                                      <p:to>
                                        <p:strVal val="visible"/>
                                      </p:to>
                                    </p:set>
                                    <p:anim calcmode="lin" valueType="num">
                                      <p:cBhvr additive="base">
                                        <p:cTn dur="500"/>
                                        <p:tgtEl>
                                          <p:spTgt spid="164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7">
                                            <p:txEl>
                                              <p:pRg end="2" st="2"/>
                                            </p:txEl>
                                          </p:spTgt>
                                        </p:tgtEl>
                                        <p:attrNameLst>
                                          <p:attrName>style.visibility</p:attrName>
                                        </p:attrNameLst>
                                      </p:cBhvr>
                                      <p:to>
                                        <p:strVal val="visible"/>
                                      </p:to>
                                    </p:set>
                                    <p:anim calcmode="lin" valueType="num">
                                      <p:cBhvr additive="base">
                                        <p:cTn dur="500"/>
                                        <p:tgtEl>
                                          <p:spTgt spid="164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7">
                                            <p:txEl>
                                              <p:pRg end="3" st="3"/>
                                            </p:txEl>
                                          </p:spTgt>
                                        </p:tgtEl>
                                        <p:attrNameLst>
                                          <p:attrName>style.visibility</p:attrName>
                                        </p:attrNameLst>
                                      </p:cBhvr>
                                      <p:to>
                                        <p:strVal val="visible"/>
                                      </p:to>
                                    </p:set>
                                    <p:anim calcmode="lin" valueType="num">
                                      <p:cBhvr additive="base">
                                        <p:cTn dur="500"/>
                                        <p:tgtEl>
                                          <p:spTgt spid="164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7">
                                            <p:txEl>
                                              <p:pRg end="4" st="4"/>
                                            </p:txEl>
                                          </p:spTgt>
                                        </p:tgtEl>
                                        <p:attrNameLst>
                                          <p:attrName>style.visibility</p:attrName>
                                        </p:attrNameLst>
                                      </p:cBhvr>
                                      <p:to>
                                        <p:strVal val="visible"/>
                                      </p:to>
                                    </p:set>
                                    <p:anim calcmode="lin" valueType="num">
                                      <p:cBhvr additive="base">
                                        <p:cTn dur="500"/>
                                        <p:tgtEl>
                                          <p:spTgt spid="164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69"/>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3.1 Ý TƯỞNG</a:t>
            </a:r>
            <a:endParaRPr b="1" sz="2000">
              <a:latin typeface="Arial"/>
              <a:ea typeface="Arial"/>
              <a:cs typeface="Arial"/>
              <a:sym typeface="Arial"/>
            </a:endParaRPr>
          </a:p>
        </p:txBody>
      </p:sp>
      <p:grpSp>
        <p:nvGrpSpPr>
          <p:cNvPr id="1653" name="Google Shape;1653;p69"/>
          <p:cNvGrpSpPr/>
          <p:nvPr/>
        </p:nvGrpSpPr>
        <p:grpSpPr>
          <a:xfrm>
            <a:off x="8642687" y="579166"/>
            <a:ext cx="406093" cy="472509"/>
            <a:chOff x="5968151" y="3383296"/>
            <a:chExt cx="285840" cy="332612"/>
          </a:xfrm>
        </p:grpSpPr>
        <p:sp>
          <p:nvSpPr>
            <p:cNvPr id="1654" name="Google Shape;1654;p69"/>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69"/>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69"/>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7" name="Google Shape;1657;p69"/>
          <p:cNvGrpSpPr/>
          <p:nvPr/>
        </p:nvGrpSpPr>
        <p:grpSpPr>
          <a:xfrm>
            <a:off x="8330163" y="4509972"/>
            <a:ext cx="604149" cy="521321"/>
            <a:chOff x="5710604" y="1402568"/>
            <a:chExt cx="604149" cy="521321"/>
          </a:xfrm>
        </p:grpSpPr>
        <p:sp>
          <p:nvSpPr>
            <p:cNvPr id="1658" name="Google Shape;1658;p69"/>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9" name="Google Shape;1659;p69"/>
            <p:cNvGrpSpPr/>
            <p:nvPr/>
          </p:nvGrpSpPr>
          <p:grpSpPr>
            <a:xfrm>
              <a:off x="5710604" y="1402568"/>
              <a:ext cx="604149" cy="502710"/>
              <a:chOff x="5253755" y="3489659"/>
              <a:chExt cx="390883" cy="325231"/>
            </a:xfrm>
          </p:grpSpPr>
          <p:sp>
            <p:nvSpPr>
              <p:cNvPr id="1660" name="Google Shape;1660;p69"/>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69"/>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69"/>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69"/>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69"/>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69"/>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66" name="Google Shape;1666;p69"/>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69"/>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69"/>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669" name="Google Shape;1669;p69"/>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670" name="Google Shape;1670;p69"/>
          <p:cNvSpPr txBox="1"/>
          <p:nvPr>
            <p:ph idx="13" type="subTitle"/>
          </p:nvPr>
        </p:nvSpPr>
        <p:spPr>
          <a:xfrm>
            <a:off x="334332" y="1635163"/>
            <a:ext cx="8138250" cy="255454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MergeSoft là thuật toán chia </a:t>
            </a:r>
            <a:r>
              <a:rPr lang="en-US" sz="2000">
                <a:solidFill>
                  <a:schemeClr val="dk1"/>
                </a:solidFill>
                <a:latin typeface="Calibri"/>
                <a:ea typeface="Calibri"/>
                <a:cs typeface="Calibri"/>
                <a:sym typeface="Calibri"/>
              </a:rPr>
              <a:t>để trị. </a:t>
            </a:r>
            <a:r>
              <a:rPr b="0" i="0" lang="en-US" sz="2000" u="none" cap="none" strike="noStrike">
                <a:solidFill>
                  <a:schemeClr val="dk1"/>
                </a:solidFill>
                <a:latin typeface="Calibri"/>
                <a:ea typeface="Calibri"/>
                <a:cs typeface="Calibri"/>
                <a:sym typeface="Calibri"/>
              </a:rPr>
              <a:t>Tìm chỉ</a:t>
            </a:r>
            <a:r>
              <a:rPr lang="en-US" sz="2000">
                <a:solidFill>
                  <a:schemeClr val="dk1"/>
                </a:solidFill>
                <a:latin typeface="Calibri"/>
                <a:ea typeface="Calibri"/>
                <a:cs typeface="Calibri"/>
                <a:sym typeface="Calibri"/>
              </a:rPr>
              <a:t> số nằm giữa trong danh sách liên kết đơn để chia danh sách thành hai nửa.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2000"/>
              <a:buFont typeface="Poppins"/>
              <a:buNone/>
            </a:pPr>
            <a:r>
              <a:t/>
            </a:r>
            <a:endParaRPr b="0" i="0" sz="2000" u="none" cap="none" strike="noStrike">
              <a:solidFill>
                <a:schemeClr val="dk1"/>
              </a:solidFill>
            </a:endParaRPr>
          </a:p>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Gọi đệ quy hàm MergeSoft cho nửa đầu tiên, gọi đệ quy hàm MergeSoft cho nửa thứ hai </a:t>
            </a:r>
            <a:endParaRPr/>
          </a:p>
          <a:p>
            <a:pPr indent="0" lvl="0" marL="0" marR="0" rtl="0" algn="l">
              <a:lnSpc>
                <a:spcPct val="100000"/>
              </a:lnSpc>
              <a:spcBef>
                <a:spcPts val="0"/>
              </a:spcBef>
              <a:spcAft>
                <a:spcPts val="0"/>
              </a:spcAft>
              <a:buClr>
                <a:schemeClr val="lt1"/>
              </a:buClr>
              <a:buSzPts val="2000"/>
              <a:buFont typeface="Poppins"/>
              <a:buNone/>
            </a:pPr>
            <a:r>
              <a:t/>
            </a:r>
            <a:endParaRPr b="0" i="0" sz="2000" u="none" cap="none" strike="noStrike">
              <a:solidFill>
                <a:schemeClr val="dk1"/>
              </a:solidFill>
            </a:endParaRPr>
          </a:p>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Sau đó, nối hai danh sách </a:t>
            </a:r>
            <a:r>
              <a:rPr lang="en-US" sz="2000">
                <a:solidFill>
                  <a:schemeClr val="dk1"/>
                </a:solidFill>
                <a:latin typeface="Calibri"/>
                <a:ea typeface="Calibri"/>
                <a:cs typeface="Calibri"/>
                <a:sym typeface="Calibri"/>
              </a:rPr>
              <a:t>con lại với nhau, </a:t>
            </a:r>
            <a:r>
              <a:rPr b="0" i="0" lang="en-US" sz="2000" u="none" cap="none" strike="noStrike">
                <a:solidFill>
                  <a:schemeClr val="dk1"/>
                </a:solidFill>
                <a:latin typeface="Calibri"/>
                <a:ea typeface="Calibri"/>
                <a:cs typeface="Calibri"/>
                <a:sym typeface="Calibri"/>
              </a:rPr>
              <a:t>ta sẽ </a:t>
            </a:r>
            <a:r>
              <a:rPr lang="en-US" sz="2000">
                <a:solidFill>
                  <a:schemeClr val="dk1"/>
                </a:solidFill>
                <a:latin typeface="Calibri"/>
                <a:ea typeface="Calibri"/>
                <a:cs typeface="Calibri"/>
                <a:sym typeface="Calibri"/>
              </a:rPr>
              <a:t>được</a:t>
            </a:r>
            <a:r>
              <a:rPr b="0" i="0" lang="en-US" sz="2000" u="none" cap="none" strike="noStrike">
                <a:solidFill>
                  <a:schemeClr val="dk1"/>
                </a:solidFill>
                <a:latin typeface="Calibri"/>
                <a:ea typeface="Calibri"/>
                <a:cs typeface="Calibri"/>
                <a:sym typeface="Calibri"/>
              </a:rPr>
              <a:t> danh sách liên kết đơn đã được sắp xếp theo thứ tự tăng dần. </a:t>
            </a:r>
            <a:endParaRPr b="0" i="0" sz="20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1400">
        <p14:doors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0">
                                            <p:txEl>
                                              <p:pRg end="0" st="0"/>
                                            </p:txEl>
                                          </p:spTgt>
                                        </p:tgtEl>
                                        <p:attrNameLst>
                                          <p:attrName>style.visibility</p:attrName>
                                        </p:attrNameLst>
                                      </p:cBhvr>
                                      <p:to>
                                        <p:strVal val="visible"/>
                                      </p:to>
                                    </p:set>
                                    <p:anim calcmode="lin" valueType="num">
                                      <p:cBhvr additive="base">
                                        <p:cTn dur="500"/>
                                        <p:tgtEl>
                                          <p:spTgt spid="167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0">
                                            <p:txEl>
                                              <p:pRg end="1" st="1"/>
                                            </p:txEl>
                                          </p:spTgt>
                                        </p:tgtEl>
                                        <p:attrNameLst>
                                          <p:attrName>style.visibility</p:attrName>
                                        </p:attrNameLst>
                                      </p:cBhvr>
                                      <p:to>
                                        <p:strVal val="visible"/>
                                      </p:to>
                                    </p:set>
                                    <p:anim calcmode="lin" valueType="num">
                                      <p:cBhvr additive="base">
                                        <p:cTn dur="500"/>
                                        <p:tgtEl>
                                          <p:spTgt spid="167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0">
                                            <p:txEl>
                                              <p:pRg end="2" st="2"/>
                                            </p:txEl>
                                          </p:spTgt>
                                        </p:tgtEl>
                                        <p:attrNameLst>
                                          <p:attrName>style.visibility</p:attrName>
                                        </p:attrNameLst>
                                      </p:cBhvr>
                                      <p:to>
                                        <p:strVal val="visible"/>
                                      </p:to>
                                    </p:set>
                                    <p:anim calcmode="lin" valueType="num">
                                      <p:cBhvr additive="base">
                                        <p:cTn dur="500"/>
                                        <p:tgtEl>
                                          <p:spTgt spid="167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0">
                                            <p:txEl>
                                              <p:pRg end="3" st="3"/>
                                            </p:txEl>
                                          </p:spTgt>
                                        </p:tgtEl>
                                        <p:attrNameLst>
                                          <p:attrName>style.visibility</p:attrName>
                                        </p:attrNameLst>
                                      </p:cBhvr>
                                      <p:to>
                                        <p:strVal val="visible"/>
                                      </p:to>
                                    </p:set>
                                    <p:anim calcmode="lin" valueType="num">
                                      <p:cBhvr additive="base">
                                        <p:cTn dur="500"/>
                                        <p:tgtEl>
                                          <p:spTgt spid="167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0">
                                            <p:txEl>
                                              <p:pRg end="4" st="4"/>
                                            </p:txEl>
                                          </p:spTgt>
                                        </p:tgtEl>
                                        <p:attrNameLst>
                                          <p:attrName>style.visibility</p:attrName>
                                        </p:attrNameLst>
                                      </p:cBhvr>
                                      <p:to>
                                        <p:strVal val="visible"/>
                                      </p:to>
                                    </p:set>
                                    <p:anim calcmode="lin" valueType="num">
                                      <p:cBhvr additive="base">
                                        <p:cTn dur="500"/>
                                        <p:tgtEl>
                                          <p:spTgt spid="167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7"/>
          <p:cNvGrpSpPr/>
          <p:nvPr/>
        </p:nvGrpSpPr>
        <p:grpSpPr>
          <a:xfrm>
            <a:off x="8638170" y="1122087"/>
            <a:ext cx="416136" cy="393925"/>
            <a:chOff x="5771847" y="1409894"/>
            <a:chExt cx="542905" cy="513995"/>
          </a:xfrm>
        </p:grpSpPr>
        <p:sp>
          <p:nvSpPr>
            <p:cNvPr id="248" name="Google Shape;248;p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 name="Google Shape;249;p7"/>
            <p:cNvGrpSpPr/>
            <p:nvPr/>
          </p:nvGrpSpPr>
          <p:grpSpPr>
            <a:xfrm>
              <a:off x="5777130" y="1409894"/>
              <a:ext cx="537622" cy="489019"/>
              <a:chOff x="5296797" y="3494398"/>
              <a:chExt cx="347841" cy="316374"/>
            </a:xfrm>
          </p:grpSpPr>
          <p:sp>
            <p:nvSpPr>
              <p:cNvPr id="250" name="Google Shape;250;p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54" name="Google Shape;254;p7"/>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pic>
        <p:nvPicPr>
          <p:cNvPr id="255" name="Google Shape;255;p7"/>
          <p:cNvPicPr preferRelativeResize="0"/>
          <p:nvPr/>
        </p:nvPicPr>
        <p:blipFill rotWithShape="1">
          <a:blip r:embed="rId4">
            <a:alphaModFix/>
          </a:blip>
          <a:srcRect b="0" l="0" r="0" t="0"/>
          <a:stretch/>
        </p:blipFill>
        <p:spPr>
          <a:xfrm>
            <a:off x="1263569" y="361950"/>
            <a:ext cx="6484505" cy="4569822"/>
          </a:xfrm>
          <a:prstGeom prst="rect">
            <a:avLst/>
          </a:prstGeom>
          <a:noFill/>
          <a:ln>
            <a:noFill/>
          </a:ln>
        </p:spPr>
      </p:pic>
      <p:sp>
        <p:nvSpPr>
          <p:cNvPr id="256" name="Google Shape;256;p7"/>
          <p:cNvSpPr/>
          <p:nvPr/>
        </p:nvSpPr>
        <p:spPr>
          <a:xfrm>
            <a:off x="7863852" y="4269740"/>
            <a:ext cx="1164930"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100" u="none" cap="none" strike="noStrike">
                <a:solidFill>
                  <a:srgbClr val="00B0F0"/>
                </a:solidFill>
                <a:latin typeface="Arial"/>
                <a:ea typeface="Arial"/>
                <a:cs typeface="Arial"/>
                <a:sym typeface="Arial"/>
              </a:rPr>
              <a:t>Thể hiện đó là ưu điểm so với đối thủ còn lại</a:t>
            </a:r>
            <a:endParaRPr b="0" i="1" sz="1100" u="none" cap="none" strike="noStrike">
              <a:solidFill>
                <a:srgbClr val="00B0F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70"/>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3.2 SƠ ĐỒ THUẬT TOÁN </a:t>
            </a:r>
            <a:endParaRPr b="1" sz="2000">
              <a:latin typeface="Arial"/>
              <a:ea typeface="Arial"/>
              <a:cs typeface="Arial"/>
              <a:sym typeface="Arial"/>
            </a:endParaRPr>
          </a:p>
        </p:txBody>
      </p:sp>
      <p:grpSp>
        <p:nvGrpSpPr>
          <p:cNvPr id="1676" name="Google Shape;1676;p70"/>
          <p:cNvGrpSpPr/>
          <p:nvPr/>
        </p:nvGrpSpPr>
        <p:grpSpPr>
          <a:xfrm>
            <a:off x="8642687" y="579166"/>
            <a:ext cx="406093" cy="472509"/>
            <a:chOff x="5968151" y="3383296"/>
            <a:chExt cx="285840" cy="332612"/>
          </a:xfrm>
        </p:grpSpPr>
        <p:sp>
          <p:nvSpPr>
            <p:cNvPr id="1677" name="Google Shape;1677;p70"/>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70"/>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70"/>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0" name="Google Shape;1680;p70"/>
          <p:cNvGrpSpPr/>
          <p:nvPr/>
        </p:nvGrpSpPr>
        <p:grpSpPr>
          <a:xfrm>
            <a:off x="8330163" y="4509972"/>
            <a:ext cx="604149" cy="521321"/>
            <a:chOff x="5710604" y="1402568"/>
            <a:chExt cx="604149" cy="521321"/>
          </a:xfrm>
        </p:grpSpPr>
        <p:sp>
          <p:nvSpPr>
            <p:cNvPr id="1681" name="Google Shape;1681;p7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2" name="Google Shape;1682;p70"/>
            <p:cNvGrpSpPr/>
            <p:nvPr/>
          </p:nvGrpSpPr>
          <p:grpSpPr>
            <a:xfrm>
              <a:off x="5710604" y="1402568"/>
              <a:ext cx="604149" cy="502710"/>
              <a:chOff x="5253755" y="3489659"/>
              <a:chExt cx="390883" cy="325231"/>
            </a:xfrm>
          </p:grpSpPr>
          <p:sp>
            <p:nvSpPr>
              <p:cNvPr id="1683" name="Google Shape;1683;p7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70"/>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7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70"/>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7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89" name="Google Shape;1689;p70"/>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0"/>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70"/>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692" name="Google Shape;1692;p70"/>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693" name="Google Shape;1693;p70"/>
          <p:cNvPicPr preferRelativeResize="0"/>
          <p:nvPr/>
        </p:nvPicPr>
        <p:blipFill rotWithShape="1">
          <a:blip r:embed="rId4">
            <a:alphaModFix/>
          </a:blip>
          <a:srcRect b="0" l="0" r="0" t="0"/>
          <a:stretch/>
        </p:blipFill>
        <p:spPr>
          <a:xfrm>
            <a:off x="2286000" y="1074670"/>
            <a:ext cx="4057650" cy="3952875"/>
          </a:xfrm>
          <a:prstGeom prst="rect">
            <a:avLst/>
          </a:prstGeom>
          <a:noFill/>
          <a:ln>
            <a:noFill/>
          </a:ln>
        </p:spPr>
      </p:pic>
    </p:spTree>
  </p:cSld>
  <p:clrMapOvr>
    <a:masterClrMapping/>
  </p:clrMapOvr>
  <mc:AlternateContent>
    <mc:Choice Requires="p14">
      <p:transition spd="slow" p14:dur="1400">
        <p14:doors dir="vert"/>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71"/>
          <p:cNvSpPr txBox="1"/>
          <p:nvPr>
            <p:ph idx="7" type="subTitle"/>
          </p:nvPr>
        </p:nvSpPr>
        <p:spPr>
          <a:xfrm>
            <a:off x="1398770" y="579166"/>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3.2 NGUYÊN LÝ HOẠT ĐỘNG</a:t>
            </a:r>
            <a:endParaRPr b="1" sz="2000">
              <a:latin typeface="Arial"/>
              <a:ea typeface="Arial"/>
              <a:cs typeface="Arial"/>
              <a:sym typeface="Arial"/>
            </a:endParaRPr>
          </a:p>
        </p:txBody>
      </p:sp>
      <p:grpSp>
        <p:nvGrpSpPr>
          <p:cNvPr id="1699" name="Google Shape;1699;p71"/>
          <p:cNvGrpSpPr/>
          <p:nvPr/>
        </p:nvGrpSpPr>
        <p:grpSpPr>
          <a:xfrm>
            <a:off x="8642687" y="579166"/>
            <a:ext cx="406093" cy="472509"/>
            <a:chOff x="5968151" y="3383296"/>
            <a:chExt cx="285840" cy="332612"/>
          </a:xfrm>
        </p:grpSpPr>
        <p:sp>
          <p:nvSpPr>
            <p:cNvPr id="1700" name="Google Shape;1700;p71"/>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71"/>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71"/>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3" name="Google Shape;1703;p71"/>
          <p:cNvGrpSpPr/>
          <p:nvPr/>
        </p:nvGrpSpPr>
        <p:grpSpPr>
          <a:xfrm>
            <a:off x="8330163" y="4509972"/>
            <a:ext cx="604149" cy="521321"/>
            <a:chOff x="5710604" y="1402568"/>
            <a:chExt cx="604149" cy="521321"/>
          </a:xfrm>
        </p:grpSpPr>
        <p:sp>
          <p:nvSpPr>
            <p:cNvPr id="1704" name="Google Shape;1704;p7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5" name="Google Shape;1705;p71"/>
            <p:cNvGrpSpPr/>
            <p:nvPr/>
          </p:nvGrpSpPr>
          <p:grpSpPr>
            <a:xfrm>
              <a:off x="5710604" y="1402568"/>
              <a:ext cx="604149" cy="502710"/>
              <a:chOff x="5253755" y="3489659"/>
              <a:chExt cx="390883" cy="325231"/>
            </a:xfrm>
          </p:grpSpPr>
          <p:sp>
            <p:nvSpPr>
              <p:cNvPr id="1706" name="Google Shape;1706;p7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71"/>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7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71"/>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7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7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12" name="Google Shape;1712;p71"/>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71"/>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71"/>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715" name="Google Shape;1715;p71"/>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716" name="Google Shape;1716;p71"/>
          <p:cNvSpPr txBox="1"/>
          <p:nvPr>
            <p:ph idx="13" type="subTitle"/>
          </p:nvPr>
        </p:nvSpPr>
        <p:spPr>
          <a:xfrm>
            <a:off x="247502" y="1533513"/>
            <a:ext cx="7798085" cy="1938992"/>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2000"/>
              <a:buNone/>
            </a:pPr>
            <a:r>
              <a:rPr b="1" i="0" lang="en-US" sz="2000" u="none" cap="none" strike="noStrike">
                <a:solidFill>
                  <a:schemeClr val="dk1"/>
                </a:solidFill>
                <a:latin typeface="Calibri"/>
                <a:ea typeface="Calibri"/>
                <a:cs typeface="Calibri"/>
                <a:sym typeface="Calibri"/>
              </a:rPr>
              <a:t>+ Bước 1: </a:t>
            </a:r>
            <a:r>
              <a:rPr b="1" lang="en-US" sz="2000">
                <a:solidFill>
                  <a:schemeClr val="dk1"/>
                </a:solidFill>
                <a:latin typeface="Calibri"/>
                <a:ea typeface="Calibri"/>
                <a:cs typeface="Calibri"/>
                <a:sym typeface="Calibri"/>
              </a:rPr>
              <a:t>Nếu node head/con trỏ head là NULL, hoặc là chỉ có duy nhất một phần tử bên trong Linked List, vậy thì ta sẽ return luôn.</a:t>
            </a:r>
            <a:endParaRPr b="1" i="0" sz="20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2000"/>
              <a:buNone/>
            </a:pPr>
            <a:r>
              <a:rPr lang="en-US" sz="2000">
                <a:solidFill>
                  <a:schemeClr val="dk1"/>
                </a:solidFill>
                <a:latin typeface="Calibri"/>
                <a:ea typeface="Calibri"/>
                <a:cs typeface="Calibri"/>
                <a:sym typeface="Calibri"/>
              </a:rPr>
              <a:t>                  if ((head == NULL) || (head-&gt;next == NULL)) {</a:t>
            </a:r>
            <a:endParaRPr/>
          </a:p>
          <a:p>
            <a:pPr indent="0" lvl="0" marL="0" rtl="0" algn="l">
              <a:lnSpc>
                <a:spcPct val="100000"/>
              </a:lnSpc>
              <a:spcBef>
                <a:spcPts val="0"/>
              </a:spcBef>
              <a:spcAft>
                <a:spcPts val="0"/>
              </a:spcAft>
              <a:buClr>
                <a:schemeClr val="dk1"/>
              </a:buClr>
              <a:buSzPts val="2000"/>
              <a:buNone/>
            </a:pPr>
            <a:r>
              <a:rPr lang="en-US" sz="2000">
                <a:solidFill>
                  <a:schemeClr val="dk1"/>
                </a:solidFill>
                <a:latin typeface="Calibri"/>
                <a:ea typeface="Calibri"/>
                <a:cs typeface="Calibri"/>
                <a:sym typeface="Calibri"/>
              </a:rPr>
              <a:t>                           return;</a:t>
            </a:r>
            <a:endParaRPr/>
          </a:p>
          <a:p>
            <a:pPr indent="0" lvl="0" marL="0" rtl="0" algn="l">
              <a:lnSpc>
                <a:spcPct val="100000"/>
              </a:lnSpc>
              <a:spcBef>
                <a:spcPts val="0"/>
              </a:spcBef>
              <a:spcAft>
                <a:spcPts val="0"/>
              </a:spcAft>
              <a:buClr>
                <a:schemeClr val="dk1"/>
              </a:buClr>
              <a:buSzPts val="2000"/>
              <a:buNone/>
            </a:pP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317500" lvl="0" marL="457200" rtl="0" algn="l">
              <a:lnSpc>
                <a:spcPct val="100000"/>
              </a:lnSpc>
              <a:spcBef>
                <a:spcPts val="0"/>
              </a:spcBef>
              <a:spcAft>
                <a:spcPts val="0"/>
              </a:spcAft>
              <a:buClr>
                <a:schemeClr val="dk1"/>
              </a:buClr>
              <a:buSzPts val="1400"/>
              <a:buNone/>
            </a:pPr>
            <a:r>
              <a:t/>
            </a:r>
            <a:endParaRPr sz="2000">
              <a:solidFill>
                <a:schemeClr val="dk1"/>
              </a:solidFill>
              <a:latin typeface="Calibri"/>
              <a:ea typeface="Calibri"/>
              <a:cs typeface="Calibri"/>
              <a:sym typeface="Calibri"/>
            </a:endParaRPr>
          </a:p>
        </p:txBody>
      </p:sp>
    </p:spTree>
  </p:cSld>
  <p:clrMapOvr>
    <a:masterClrMapping/>
  </p:clrMapOvr>
  <mc:AlternateContent>
    <mc:Choice Requires="p14">
      <p:transition spd="slow" p14:dur="1400">
        <p14:doors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6">
                                            <p:txEl>
                                              <p:pRg end="0" st="0"/>
                                            </p:txEl>
                                          </p:spTgt>
                                        </p:tgtEl>
                                        <p:attrNameLst>
                                          <p:attrName>style.visibility</p:attrName>
                                        </p:attrNameLst>
                                      </p:cBhvr>
                                      <p:to>
                                        <p:strVal val="visible"/>
                                      </p:to>
                                    </p:set>
                                    <p:anim calcmode="lin" valueType="num">
                                      <p:cBhvr additive="base">
                                        <p:cTn dur="500"/>
                                        <p:tgtEl>
                                          <p:spTgt spid="171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6">
                                            <p:txEl>
                                              <p:pRg end="1" st="1"/>
                                            </p:txEl>
                                          </p:spTgt>
                                        </p:tgtEl>
                                        <p:attrNameLst>
                                          <p:attrName>style.visibility</p:attrName>
                                        </p:attrNameLst>
                                      </p:cBhvr>
                                      <p:to>
                                        <p:strVal val="visible"/>
                                      </p:to>
                                    </p:set>
                                    <p:anim calcmode="lin" valueType="num">
                                      <p:cBhvr additive="base">
                                        <p:cTn dur="500"/>
                                        <p:tgtEl>
                                          <p:spTgt spid="171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6">
                                            <p:txEl>
                                              <p:pRg end="2" st="2"/>
                                            </p:txEl>
                                          </p:spTgt>
                                        </p:tgtEl>
                                        <p:attrNameLst>
                                          <p:attrName>style.visibility</p:attrName>
                                        </p:attrNameLst>
                                      </p:cBhvr>
                                      <p:to>
                                        <p:strVal val="visible"/>
                                      </p:to>
                                    </p:set>
                                    <p:anim calcmode="lin" valueType="num">
                                      <p:cBhvr additive="base">
                                        <p:cTn dur="500"/>
                                        <p:tgtEl>
                                          <p:spTgt spid="171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6">
                                            <p:txEl>
                                              <p:pRg end="3" st="3"/>
                                            </p:txEl>
                                          </p:spTgt>
                                        </p:tgtEl>
                                        <p:attrNameLst>
                                          <p:attrName>style.visibility</p:attrName>
                                        </p:attrNameLst>
                                      </p:cBhvr>
                                      <p:to>
                                        <p:strVal val="visible"/>
                                      </p:to>
                                    </p:set>
                                    <p:anim calcmode="lin" valueType="num">
                                      <p:cBhvr additive="base">
                                        <p:cTn dur="500"/>
                                        <p:tgtEl>
                                          <p:spTgt spid="171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6">
                                            <p:txEl>
                                              <p:pRg end="4" st="4"/>
                                            </p:txEl>
                                          </p:spTgt>
                                        </p:tgtEl>
                                        <p:attrNameLst>
                                          <p:attrName>style.visibility</p:attrName>
                                        </p:attrNameLst>
                                      </p:cBhvr>
                                      <p:to>
                                        <p:strVal val="visible"/>
                                      </p:to>
                                    </p:set>
                                    <p:anim calcmode="lin" valueType="num">
                                      <p:cBhvr additive="base">
                                        <p:cTn dur="500"/>
                                        <p:tgtEl>
                                          <p:spTgt spid="171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grpSp>
        <p:nvGrpSpPr>
          <p:cNvPr id="1721" name="Google Shape;1721;p72"/>
          <p:cNvGrpSpPr/>
          <p:nvPr/>
        </p:nvGrpSpPr>
        <p:grpSpPr>
          <a:xfrm>
            <a:off x="8642687" y="579166"/>
            <a:ext cx="406093" cy="472509"/>
            <a:chOff x="5968151" y="3383296"/>
            <a:chExt cx="285840" cy="332612"/>
          </a:xfrm>
        </p:grpSpPr>
        <p:sp>
          <p:nvSpPr>
            <p:cNvPr id="1722" name="Google Shape;1722;p72"/>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72"/>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72"/>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5" name="Google Shape;1725;p72"/>
          <p:cNvGrpSpPr/>
          <p:nvPr/>
        </p:nvGrpSpPr>
        <p:grpSpPr>
          <a:xfrm>
            <a:off x="8330163" y="4509972"/>
            <a:ext cx="604149" cy="521321"/>
            <a:chOff x="5710604" y="1402568"/>
            <a:chExt cx="604149" cy="521321"/>
          </a:xfrm>
        </p:grpSpPr>
        <p:sp>
          <p:nvSpPr>
            <p:cNvPr id="1726" name="Google Shape;1726;p7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7" name="Google Shape;1727;p72"/>
            <p:cNvGrpSpPr/>
            <p:nvPr/>
          </p:nvGrpSpPr>
          <p:grpSpPr>
            <a:xfrm>
              <a:off x="5710604" y="1402568"/>
              <a:ext cx="604149" cy="502710"/>
              <a:chOff x="5253755" y="3489659"/>
              <a:chExt cx="390883" cy="325231"/>
            </a:xfrm>
          </p:grpSpPr>
          <p:sp>
            <p:nvSpPr>
              <p:cNvPr id="1728" name="Google Shape;1728;p7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72"/>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7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72"/>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7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7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34" name="Google Shape;1734;p72"/>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72"/>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6" name="Google Shape;1736;p72"/>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737" name="Google Shape;1737;p72"/>
          <p:cNvSpPr txBox="1"/>
          <p:nvPr>
            <p:ph idx="4294967295" type="title"/>
          </p:nvPr>
        </p:nvSpPr>
        <p:spPr>
          <a:xfrm>
            <a:off x="1226212" y="114064"/>
            <a:ext cx="6819375" cy="55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000"/>
              <a:buFont typeface="Oxanium"/>
              <a:buNone/>
            </a:pPr>
            <a:r>
              <a:rPr b="1" lang="en-US" sz="2800">
                <a:solidFill>
                  <a:schemeClr val="dk1"/>
                </a:solidFill>
                <a:latin typeface="Arial"/>
                <a:ea typeface="Arial"/>
                <a:cs typeface="Arial"/>
                <a:sym typeface="Arial"/>
              </a:rPr>
              <a:t>3. PHƯƠNG PHÁP MERGESORT</a:t>
            </a:r>
            <a:endParaRPr b="1" sz="2800">
              <a:solidFill>
                <a:schemeClr val="dk1"/>
              </a:solidFill>
              <a:latin typeface="Arial"/>
              <a:ea typeface="Arial"/>
              <a:cs typeface="Arial"/>
              <a:sym typeface="Arial"/>
            </a:endParaRPr>
          </a:p>
        </p:txBody>
      </p:sp>
      <p:sp>
        <p:nvSpPr>
          <p:cNvPr id="1738" name="Google Shape;1738;p72"/>
          <p:cNvSpPr txBox="1"/>
          <p:nvPr/>
        </p:nvSpPr>
        <p:spPr>
          <a:xfrm>
            <a:off x="1398770" y="579166"/>
            <a:ext cx="5807010" cy="55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3.2 NGUYÊN LÝ HOẠT ĐỘNG</a:t>
            </a:r>
            <a:endParaRPr b="1" i="0" sz="2000" u="none" cap="none" strike="noStrike">
              <a:solidFill>
                <a:schemeClr val="lt1"/>
              </a:solidFill>
              <a:latin typeface="Arial"/>
              <a:ea typeface="Arial"/>
              <a:cs typeface="Arial"/>
              <a:sym typeface="Arial"/>
            </a:endParaRPr>
          </a:p>
        </p:txBody>
      </p:sp>
      <p:sp>
        <p:nvSpPr>
          <p:cNvPr id="1739" name="Google Shape;1739;p72"/>
          <p:cNvSpPr/>
          <p:nvPr/>
        </p:nvSpPr>
        <p:spPr>
          <a:xfrm>
            <a:off x="773397" y="4392822"/>
            <a:ext cx="1817403" cy="1988928"/>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0" name="Google Shape;1740;p72"/>
          <p:cNvSpPr txBox="1"/>
          <p:nvPr/>
        </p:nvSpPr>
        <p:spPr>
          <a:xfrm>
            <a:off x="406318" y="1352550"/>
            <a:ext cx="8496358" cy="440120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Calibri"/>
                <a:ea typeface="Calibri"/>
                <a:cs typeface="Calibri"/>
                <a:sym typeface="Calibri"/>
              </a:rPr>
              <a:t> Bước 2: Nếu không rơi vào trường hợp ở bước 1, ta sẽ chia đôi linked list thành 2 nửa.</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FrontBackSplit(head, &amp;a, &amp;b)</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xem hàm FrontBackSplit</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2000" u="none" cap="none" strike="noStrike">
                <a:solidFill>
                  <a:schemeClr val="dk1"/>
                </a:solidFill>
                <a:latin typeface="Calibri"/>
                <a:ea typeface="Calibri"/>
                <a:cs typeface="Calibri"/>
                <a:sym typeface="Calibri"/>
              </a:rPr>
              <a:t>void</a:t>
            </a:r>
            <a:r>
              <a:rPr b="0" i="0" lang="en-US" sz="2000" u="none" cap="none" strike="noStrike">
                <a:solidFill>
                  <a:schemeClr val="dk1"/>
                </a:solidFill>
                <a:latin typeface="Calibri"/>
                <a:ea typeface="Calibri"/>
                <a:cs typeface="Calibri"/>
                <a:sym typeface="Calibri"/>
              </a:rPr>
              <a:t> FrontBackSplit(Node* source,</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Node** frontRef, Node** backRef)</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Node* fast;</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Node* slow;</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slow = source;</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fast = source-&gt;next;</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1400">
        <p14:doors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0" st="0"/>
                                            </p:txEl>
                                          </p:spTgt>
                                        </p:tgtEl>
                                        <p:attrNameLst>
                                          <p:attrName>style.visibility</p:attrName>
                                        </p:attrNameLst>
                                      </p:cBhvr>
                                      <p:to>
                                        <p:strVal val="visible"/>
                                      </p:to>
                                    </p:set>
                                    <p:anim calcmode="lin" valueType="num">
                                      <p:cBhvr additive="base">
                                        <p:cTn dur="500"/>
                                        <p:tgtEl>
                                          <p:spTgt spid="174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1" st="1"/>
                                            </p:txEl>
                                          </p:spTgt>
                                        </p:tgtEl>
                                        <p:attrNameLst>
                                          <p:attrName>style.visibility</p:attrName>
                                        </p:attrNameLst>
                                      </p:cBhvr>
                                      <p:to>
                                        <p:strVal val="visible"/>
                                      </p:to>
                                    </p:set>
                                    <p:anim calcmode="lin" valueType="num">
                                      <p:cBhvr additive="base">
                                        <p:cTn dur="500"/>
                                        <p:tgtEl>
                                          <p:spTgt spid="174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2" st="2"/>
                                            </p:txEl>
                                          </p:spTgt>
                                        </p:tgtEl>
                                        <p:attrNameLst>
                                          <p:attrName>style.visibility</p:attrName>
                                        </p:attrNameLst>
                                      </p:cBhvr>
                                      <p:to>
                                        <p:strVal val="visible"/>
                                      </p:to>
                                    </p:set>
                                    <p:anim calcmode="lin" valueType="num">
                                      <p:cBhvr additive="base">
                                        <p:cTn dur="500"/>
                                        <p:tgtEl>
                                          <p:spTgt spid="174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3" st="3"/>
                                            </p:txEl>
                                          </p:spTgt>
                                        </p:tgtEl>
                                        <p:attrNameLst>
                                          <p:attrName>style.visibility</p:attrName>
                                        </p:attrNameLst>
                                      </p:cBhvr>
                                      <p:to>
                                        <p:strVal val="visible"/>
                                      </p:to>
                                    </p:set>
                                    <p:anim calcmode="lin" valueType="num">
                                      <p:cBhvr additive="base">
                                        <p:cTn dur="500"/>
                                        <p:tgtEl>
                                          <p:spTgt spid="174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4" st="4"/>
                                            </p:txEl>
                                          </p:spTgt>
                                        </p:tgtEl>
                                        <p:attrNameLst>
                                          <p:attrName>style.visibility</p:attrName>
                                        </p:attrNameLst>
                                      </p:cBhvr>
                                      <p:to>
                                        <p:strVal val="visible"/>
                                      </p:to>
                                    </p:set>
                                    <p:anim calcmode="lin" valueType="num">
                                      <p:cBhvr additive="base">
                                        <p:cTn dur="500"/>
                                        <p:tgtEl>
                                          <p:spTgt spid="174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5" st="5"/>
                                            </p:txEl>
                                          </p:spTgt>
                                        </p:tgtEl>
                                        <p:attrNameLst>
                                          <p:attrName>style.visibility</p:attrName>
                                        </p:attrNameLst>
                                      </p:cBhvr>
                                      <p:to>
                                        <p:strVal val="visible"/>
                                      </p:to>
                                    </p:set>
                                    <p:anim calcmode="lin" valueType="num">
                                      <p:cBhvr additive="base">
                                        <p:cTn dur="500"/>
                                        <p:tgtEl>
                                          <p:spTgt spid="174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6" st="6"/>
                                            </p:txEl>
                                          </p:spTgt>
                                        </p:tgtEl>
                                        <p:attrNameLst>
                                          <p:attrName>style.visibility</p:attrName>
                                        </p:attrNameLst>
                                      </p:cBhvr>
                                      <p:to>
                                        <p:strVal val="visible"/>
                                      </p:to>
                                    </p:set>
                                    <p:anim calcmode="lin" valueType="num">
                                      <p:cBhvr additive="base">
                                        <p:cTn dur="500"/>
                                        <p:tgtEl>
                                          <p:spTgt spid="174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7" st="7"/>
                                            </p:txEl>
                                          </p:spTgt>
                                        </p:tgtEl>
                                        <p:attrNameLst>
                                          <p:attrName>style.visibility</p:attrName>
                                        </p:attrNameLst>
                                      </p:cBhvr>
                                      <p:to>
                                        <p:strVal val="visible"/>
                                      </p:to>
                                    </p:set>
                                    <p:anim calcmode="lin" valueType="num">
                                      <p:cBhvr additive="base">
                                        <p:cTn dur="500"/>
                                        <p:tgtEl>
                                          <p:spTgt spid="174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8" st="8"/>
                                            </p:txEl>
                                          </p:spTgt>
                                        </p:tgtEl>
                                        <p:attrNameLst>
                                          <p:attrName>style.visibility</p:attrName>
                                        </p:attrNameLst>
                                      </p:cBhvr>
                                      <p:to>
                                        <p:strVal val="visible"/>
                                      </p:to>
                                    </p:set>
                                    <p:anim calcmode="lin" valueType="num">
                                      <p:cBhvr additive="base">
                                        <p:cTn dur="500"/>
                                        <p:tgtEl>
                                          <p:spTgt spid="1740">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9" st="9"/>
                                            </p:txEl>
                                          </p:spTgt>
                                        </p:tgtEl>
                                        <p:attrNameLst>
                                          <p:attrName>style.visibility</p:attrName>
                                        </p:attrNameLst>
                                      </p:cBhvr>
                                      <p:to>
                                        <p:strVal val="visible"/>
                                      </p:to>
                                    </p:set>
                                    <p:anim calcmode="lin" valueType="num">
                                      <p:cBhvr additive="base">
                                        <p:cTn dur="500"/>
                                        <p:tgtEl>
                                          <p:spTgt spid="1740">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10" st="10"/>
                                            </p:txEl>
                                          </p:spTgt>
                                        </p:tgtEl>
                                        <p:attrNameLst>
                                          <p:attrName>style.visibility</p:attrName>
                                        </p:attrNameLst>
                                      </p:cBhvr>
                                      <p:to>
                                        <p:strVal val="visible"/>
                                      </p:to>
                                    </p:set>
                                    <p:anim calcmode="lin" valueType="num">
                                      <p:cBhvr additive="base">
                                        <p:cTn dur="500"/>
                                        <p:tgtEl>
                                          <p:spTgt spid="1740">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11" st="11"/>
                                            </p:txEl>
                                          </p:spTgt>
                                        </p:tgtEl>
                                        <p:attrNameLst>
                                          <p:attrName>style.visibility</p:attrName>
                                        </p:attrNameLst>
                                      </p:cBhvr>
                                      <p:to>
                                        <p:strVal val="visible"/>
                                      </p:to>
                                    </p:set>
                                    <p:anim calcmode="lin" valueType="num">
                                      <p:cBhvr additive="base">
                                        <p:cTn dur="500"/>
                                        <p:tgtEl>
                                          <p:spTgt spid="1740">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0">
                                            <p:txEl>
                                              <p:pRg end="12" st="12"/>
                                            </p:txEl>
                                          </p:spTgt>
                                        </p:tgtEl>
                                        <p:attrNameLst>
                                          <p:attrName>style.visibility</p:attrName>
                                        </p:attrNameLst>
                                      </p:cBhvr>
                                      <p:to>
                                        <p:strVal val="visible"/>
                                      </p:to>
                                    </p:set>
                                    <p:anim calcmode="lin" valueType="num">
                                      <p:cBhvr additive="base">
                                        <p:cTn dur="500"/>
                                        <p:tgtEl>
                                          <p:spTgt spid="1740">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grpSp>
        <p:nvGrpSpPr>
          <p:cNvPr id="1745" name="Google Shape;1745;p73"/>
          <p:cNvGrpSpPr/>
          <p:nvPr/>
        </p:nvGrpSpPr>
        <p:grpSpPr>
          <a:xfrm>
            <a:off x="8642687" y="579166"/>
            <a:ext cx="406093" cy="472509"/>
            <a:chOff x="5968151" y="3383296"/>
            <a:chExt cx="285840" cy="332612"/>
          </a:xfrm>
        </p:grpSpPr>
        <p:sp>
          <p:nvSpPr>
            <p:cNvPr id="1746" name="Google Shape;1746;p73"/>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73"/>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73"/>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9" name="Google Shape;1749;p73"/>
          <p:cNvGrpSpPr/>
          <p:nvPr/>
        </p:nvGrpSpPr>
        <p:grpSpPr>
          <a:xfrm>
            <a:off x="8330163" y="4509972"/>
            <a:ext cx="604149" cy="521321"/>
            <a:chOff x="5710604" y="1402568"/>
            <a:chExt cx="604149" cy="521321"/>
          </a:xfrm>
        </p:grpSpPr>
        <p:sp>
          <p:nvSpPr>
            <p:cNvPr id="1750" name="Google Shape;1750;p7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51" name="Google Shape;1751;p73"/>
            <p:cNvGrpSpPr/>
            <p:nvPr/>
          </p:nvGrpSpPr>
          <p:grpSpPr>
            <a:xfrm>
              <a:off x="5710604" y="1402568"/>
              <a:ext cx="604149" cy="502710"/>
              <a:chOff x="5253755" y="3489659"/>
              <a:chExt cx="390883" cy="325231"/>
            </a:xfrm>
          </p:grpSpPr>
          <p:sp>
            <p:nvSpPr>
              <p:cNvPr id="1752" name="Google Shape;1752;p7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73"/>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7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73"/>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7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7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58" name="Google Shape;1758;p73"/>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73"/>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0" name="Google Shape;1760;p73"/>
          <p:cNvPicPr preferRelativeResize="0"/>
          <p:nvPr/>
        </p:nvPicPr>
        <p:blipFill rotWithShape="1">
          <a:blip r:embed="rId3">
            <a:alphaModFix/>
          </a:blip>
          <a:srcRect b="0" l="0" r="0" t="0"/>
          <a:stretch/>
        </p:blipFill>
        <p:spPr>
          <a:xfrm>
            <a:off x="-685800" y="-641201"/>
            <a:ext cx="2617966" cy="2440734"/>
          </a:xfrm>
          <a:prstGeom prst="rect">
            <a:avLst/>
          </a:prstGeom>
          <a:noFill/>
          <a:ln>
            <a:noFill/>
          </a:ln>
        </p:spPr>
      </p:pic>
      <p:sp>
        <p:nvSpPr>
          <p:cNvPr id="1761" name="Google Shape;1761;p73"/>
          <p:cNvSpPr txBox="1"/>
          <p:nvPr>
            <p:ph idx="4294967295" type="title"/>
          </p:nvPr>
        </p:nvSpPr>
        <p:spPr>
          <a:xfrm>
            <a:off x="1226212" y="114064"/>
            <a:ext cx="6819375" cy="55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000"/>
              <a:buFont typeface="Oxanium"/>
              <a:buNone/>
            </a:pPr>
            <a:r>
              <a:rPr b="1" lang="en-US" sz="2800">
                <a:solidFill>
                  <a:schemeClr val="dk1"/>
                </a:solidFill>
                <a:latin typeface="Arial"/>
                <a:ea typeface="Arial"/>
                <a:cs typeface="Arial"/>
                <a:sym typeface="Arial"/>
              </a:rPr>
              <a:t>3. PHƯƠNG PHÁP MERGESORT</a:t>
            </a:r>
            <a:endParaRPr b="1" sz="2800">
              <a:solidFill>
                <a:schemeClr val="dk1"/>
              </a:solidFill>
              <a:latin typeface="Arial"/>
              <a:ea typeface="Arial"/>
              <a:cs typeface="Arial"/>
              <a:sym typeface="Arial"/>
            </a:endParaRPr>
          </a:p>
        </p:txBody>
      </p:sp>
      <p:sp>
        <p:nvSpPr>
          <p:cNvPr id="1762" name="Google Shape;1762;p73"/>
          <p:cNvSpPr txBox="1"/>
          <p:nvPr/>
        </p:nvSpPr>
        <p:spPr>
          <a:xfrm>
            <a:off x="1398770" y="579166"/>
            <a:ext cx="5807010" cy="55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3.2 NGUYÊN LÝ HOẠT ĐỘNG</a:t>
            </a:r>
            <a:endParaRPr b="1" i="0" sz="2000" u="none" cap="none" strike="noStrike">
              <a:solidFill>
                <a:schemeClr val="lt1"/>
              </a:solidFill>
              <a:latin typeface="Arial"/>
              <a:ea typeface="Arial"/>
              <a:cs typeface="Arial"/>
              <a:sym typeface="Arial"/>
            </a:endParaRPr>
          </a:p>
        </p:txBody>
      </p:sp>
      <p:sp>
        <p:nvSpPr>
          <p:cNvPr id="1763" name="Google Shape;1763;p73"/>
          <p:cNvSpPr/>
          <p:nvPr/>
        </p:nvSpPr>
        <p:spPr>
          <a:xfrm>
            <a:off x="773397" y="4392822"/>
            <a:ext cx="1817403" cy="1988928"/>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4" name="Google Shape;1764;p73"/>
          <p:cNvSpPr txBox="1"/>
          <p:nvPr/>
        </p:nvSpPr>
        <p:spPr>
          <a:xfrm>
            <a:off x="304800" y="1278469"/>
            <a:ext cx="9118015" cy="424731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Calibri"/>
                <a:ea typeface="Calibri"/>
                <a:cs typeface="Calibri"/>
                <a:sym typeface="Calibri"/>
              </a:rPr>
              <a:t> Bước 2: Nếu không rơi vào trường hợp ở bước 1, ta sẽ chia đôi linked list thành 2 nửa.</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273239"/>
                </a:solidFill>
                <a:latin typeface="Consolas"/>
                <a:ea typeface="Consolas"/>
                <a:cs typeface="Consolas"/>
                <a:sym typeface="Consolas"/>
              </a:rPr>
              <a:t> </a:t>
            </a:r>
            <a:r>
              <a:rPr b="0" i="0" lang="en-US" sz="1800" u="none" cap="none" strike="noStrike">
                <a:solidFill>
                  <a:schemeClr val="dk1"/>
                </a:solidFill>
                <a:latin typeface="Calibri"/>
                <a:ea typeface="Calibri"/>
                <a:cs typeface="Calibri"/>
                <a:sym typeface="Calibri"/>
              </a:rPr>
              <a:t>   /* Advance 'fast' two nodes, and advance 'slow' one node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while</a:t>
            </a:r>
            <a:r>
              <a:rPr b="0" i="0" lang="en-US" sz="1800" u="none" cap="none" strike="noStrike">
                <a:solidFill>
                  <a:schemeClr val="dk1"/>
                </a:solidFill>
                <a:latin typeface="Calibri"/>
                <a:ea typeface="Calibri"/>
                <a:cs typeface="Calibri"/>
                <a:sym typeface="Calibri"/>
              </a:rPr>
              <a:t> (fast != NULL)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fast = fast-&gt;next;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if</a:t>
            </a:r>
            <a:r>
              <a:rPr b="0" i="0" lang="en-US" sz="1800" u="none" cap="none" strike="noStrike">
                <a:solidFill>
                  <a:schemeClr val="dk1"/>
                </a:solidFill>
                <a:latin typeface="Calibri"/>
                <a:ea typeface="Calibri"/>
                <a:cs typeface="Calibri"/>
                <a:sym typeface="Calibri"/>
              </a:rPr>
              <a:t> (fast != NULL)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slow = slow-&gt;next;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fast = fast-&gt;next; }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 'slow' is before the midpoint in the list, so split it in two</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that point.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*frontRef = source;</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*backRef = slow-&gt;next;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slow-&gt;next = NULL;</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1400">
        <p14:doors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0" st="0"/>
                                            </p:txEl>
                                          </p:spTgt>
                                        </p:tgtEl>
                                        <p:attrNameLst>
                                          <p:attrName>style.visibility</p:attrName>
                                        </p:attrNameLst>
                                      </p:cBhvr>
                                      <p:to>
                                        <p:strVal val="visible"/>
                                      </p:to>
                                    </p:set>
                                    <p:anim calcmode="lin" valueType="num">
                                      <p:cBhvr additive="base">
                                        <p:cTn dur="500"/>
                                        <p:tgtEl>
                                          <p:spTgt spid="176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1" st="1"/>
                                            </p:txEl>
                                          </p:spTgt>
                                        </p:tgtEl>
                                        <p:attrNameLst>
                                          <p:attrName>style.visibility</p:attrName>
                                        </p:attrNameLst>
                                      </p:cBhvr>
                                      <p:to>
                                        <p:strVal val="visible"/>
                                      </p:to>
                                    </p:set>
                                    <p:anim calcmode="lin" valueType="num">
                                      <p:cBhvr additive="base">
                                        <p:cTn dur="500"/>
                                        <p:tgtEl>
                                          <p:spTgt spid="176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2" st="2"/>
                                            </p:txEl>
                                          </p:spTgt>
                                        </p:tgtEl>
                                        <p:attrNameLst>
                                          <p:attrName>style.visibility</p:attrName>
                                        </p:attrNameLst>
                                      </p:cBhvr>
                                      <p:to>
                                        <p:strVal val="visible"/>
                                      </p:to>
                                    </p:set>
                                    <p:anim calcmode="lin" valueType="num">
                                      <p:cBhvr additive="base">
                                        <p:cTn dur="500"/>
                                        <p:tgtEl>
                                          <p:spTgt spid="176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3" st="3"/>
                                            </p:txEl>
                                          </p:spTgt>
                                        </p:tgtEl>
                                        <p:attrNameLst>
                                          <p:attrName>style.visibility</p:attrName>
                                        </p:attrNameLst>
                                      </p:cBhvr>
                                      <p:to>
                                        <p:strVal val="visible"/>
                                      </p:to>
                                    </p:set>
                                    <p:anim calcmode="lin" valueType="num">
                                      <p:cBhvr additive="base">
                                        <p:cTn dur="500"/>
                                        <p:tgtEl>
                                          <p:spTgt spid="176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4" st="4"/>
                                            </p:txEl>
                                          </p:spTgt>
                                        </p:tgtEl>
                                        <p:attrNameLst>
                                          <p:attrName>style.visibility</p:attrName>
                                        </p:attrNameLst>
                                      </p:cBhvr>
                                      <p:to>
                                        <p:strVal val="visible"/>
                                      </p:to>
                                    </p:set>
                                    <p:anim calcmode="lin" valueType="num">
                                      <p:cBhvr additive="base">
                                        <p:cTn dur="500"/>
                                        <p:tgtEl>
                                          <p:spTgt spid="176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5" st="5"/>
                                            </p:txEl>
                                          </p:spTgt>
                                        </p:tgtEl>
                                        <p:attrNameLst>
                                          <p:attrName>style.visibility</p:attrName>
                                        </p:attrNameLst>
                                      </p:cBhvr>
                                      <p:to>
                                        <p:strVal val="visible"/>
                                      </p:to>
                                    </p:set>
                                    <p:anim calcmode="lin" valueType="num">
                                      <p:cBhvr additive="base">
                                        <p:cTn dur="500"/>
                                        <p:tgtEl>
                                          <p:spTgt spid="176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6" st="6"/>
                                            </p:txEl>
                                          </p:spTgt>
                                        </p:tgtEl>
                                        <p:attrNameLst>
                                          <p:attrName>style.visibility</p:attrName>
                                        </p:attrNameLst>
                                      </p:cBhvr>
                                      <p:to>
                                        <p:strVal val="visible"/>
                                      </p:to>
                                    </p:set>
                                    <p:anim calcmode="lin" valueType="num">
                                      <p:cBhvr additive="base">
                                        <p:cTn dur="500"/>
                                        <p:tgtEl>
                                          <p:spTgt spid="176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7" st="7"/>
                                            </p:txEl>
                                          </p:spTgt>
                                        </p:tgtEl>
                                        <p:attrNameLst>
                                          <p:attrName>style.visibility</p:attrName>
                                        </p:attrNameLst>
                                      </p:cBhvr>
                                      <p:to>
                                        <p:strVal val="visible"/>
                                      </p:to>
                                    </p:set>
                                    <p:anim calcmode="lin" valueType="num">
                                      <p:cBhvr additive="base">
                                        <p:cTn dur="500"/>
                                        <p:tgtEl>
                                          <p:spTgt spid="176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8" st="8"/>
                                            </p:txEl>
                                          </p:spTgt>
                                        </p:tgtEl>
                                        <p:attrNameLst>
                                          <p:attrName>style.visibility</p:attrName>
                                        </p:attrNameLst>
                                      </p:cBhvr>
                                      <p:to>
                                        <p:strVal val="visible"/>
                                      </p:to>
                                    </p:set>
                                    <p:anim calcmode="lin" valueType="num">
                                      <p:cBhvr additive="base">
                                        <p:cTn dur="500"/>
                                        <p:tgtEl>
                                          <p:spTgt spid="176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9" st="9"/>
                                            </p:txEl>
                                          </p:spTgt>
                                        </p:tgtEl>
                                        <p:attrNameLst>
                                          <p:attrName>style.visibility</p:attrName>
                                        </p:attrNameLst>
                                      </p:cBhvr>
                                      <p:to>
                                        <p:strVal val="visible"/>
                                      </p:to>
                                    </p:set>
                                    <p:anim calcmode="lin" valueType="num">
                                      <p:cBhvr additive="base">
                                        <p:cTn dur="500"/>
                                        <p:tgtEl>
                                          <p:spTgt spid="1764">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10" st="10"/>
                                            </p:txEl>
                                          </p:spTgt>
                                        </p:tgtEl>
                                        <p:attrNameLst>
                                          <p:attrName>style.visibility</p:attrName>
                                        </p:attrNameLst>
                                      </p:cBhvr>
                                      <p:to>
                                        <p:strVal val="visible"/>
                                      </p:to>
                                    </p:set>
                                    <p:anim calcmode="lin" valueType="num">
                                      <p:cBhvr additive="base">
                                        <p:cTn dur="500"/>
                                        <p:tgtEl>
                                          <p:spTgt spid="1764">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11" st="11"/>
                                            </p:txEl>
                                          </p:spTgt>
                                        </p:tgtEl>
                                        <p:attrNameLst>
                                          <p:attrName>style.visibility</p:attrName>
                                        </p:attrNameLst>
                                      </p:cBhvr>
                                      <p:to>
                                        <p:strVal val="visible"/>
                                      </p:to>
                                    </p:set>
                                    <p:anim calcmode="lin" valueType="num">
                                      <p:cBhvr additive="base">
                                        <p:cTn dur="500"/>
                                        <p:tgtEl>
                                          <p:spTgt spid="1764">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12" st="12"/>
                                            </p:txEl>
                                          </p:spTgt>
                                        </p:tgtEl>
                                        <p:attrNameLst>
                                          <p:attrName>style.visibility</p:attrName>
                                        </p:attrNameLst>
                                      </p:cBhvr>
                                      <p:to>
                                        <p:strVal val="visible"/>
                                      </p:to>
                                    </p:set>
                                    <p:anim calcmode="lin" valueType="num">
                                      <p:cBhvr additive="base">
                                        <p:cTn dur="500"/>
                                        <p:tgtEl>
                                          <p:spTgt spid="1764">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13" st="13"/>
                                            </p:txEl>
                                          </p:spTgt>
                                        </p:tgtEl>
                                        <p:attrNameLst>
                                          <p:attrName>style.visibility</p:attrName>
                                        </p:attrNameLst>
                                      </p:cBhvr>
                                      <p:to>
                                        <p:strVal val="visible"/>
                                      </p:to>
                                    </p:set>
                                    <p:anim calcmode="lin" valueType="num">
                                      <p:cBhvr additive="base">
                                        <p:cTn dur="500"/>
                                        <p:tgtEl>
                                          <p:spTgt spid="1764">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4">
                                            <p:txEl>
                                              <p:pRg end="14" st="14"/>
                                            </p:txEl>
                                          </p:spTgt>
                                        </p:tgtEl>
                                        <p:attrNameLst>
                                          <p:attrName>style.visibility</p:attrName>
                                        </p:attrNameLst>
                                      </p:cBhvr>
                                      <p:to>
                                        <p:strVal val="visible"/>
                                      </p:to>
                                    </p:set>
                                    <p:anim calcmode="lin" valueType="num">
                                      <p:cBhvr additive="base">
                                        <p:cTn dur="500"/>
                                        <p:tgtEl>
                                          <p:spTgt spid="1764">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grpSp>
        <p:nvGrpSpPr>
          <p:cNvPr id="1769" name="Google Shape;1769;p74"/>
          <p:cNvGrpSpPr/>
          <p:nvPr/>
        </p:nvGrpSpPr>
        <p:grpSpPr>
          <a:xfrm>
            <a:off x="8642687" y="579166"/>
            <a:ext cx="406093" cy="472509"/>
            <a:chOff x="5968151" y="3383296"/>
            <a:chExt cx="285840" cy="332612"/>
          </a:xfrm>
        </p:grpSpPr>
        <p:sp>
          <p:nvSpPr>
            <p:cNvPr id="1770" name="Google Shape;1770;p74"/>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74"/>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74"/>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3" name="Google Shape;1773;p74"/>
          <p:cNvGrpSpPr/>
          <p:nvPr/>
        </p:nvGrpSpPr>
        <p:grpSpPr>
          <a:xfrm>
            <a:off x="8330163" y="4509972"/>
            <a:ext cx="604149" cy="521321"/>
            <a:chOff x="5710604" y="1402568"/>
            <a:chExt cx="604149" cy="521321"/>
          </a:xfrm>
        </p:grpSpPr>
        <p:sp>
          <p:nvSpPr>
            <p:cNvPr id="1774" name="Google Shape;1774;p7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75" name="Google Shape;1775;p74"/>
            <p:cNvGrpSpPr/>
            <p:nvPr/>
          </p:nvGrpSpPr>
          <p:grpSpPr>
            <a:xfrm>
              <a:off x="5710604" y="1402568"/>
              <a:ext cx="604149" cy="502710"/>
              <a:chOff x="5253755" y="3489659"/>
              <a:chExt cx="390883" cy="325231"/>
            </a:xfrm>
          </p:grpSpPr>
          <p:sp>
            <p:nvSpPr>
              <p:cNvPr id="1776" name="Google Shape;1776;p7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74"/>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7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74"/>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7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7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82" name="Google Shape;1782;p74"/>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74"/>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4" name="Google Shape;1784;p74"/>
          <p:cNvPicPr preferRelativeResize="0"/>
          <p:nvPr/>
        </p:nvPicPr>
        <p:blipFill rotWithShape="1">
          <a:blip r:embed="rId3">
            <a:alphaModFix/>
          </a:blip>
          <a:srcRect b="0" l="0" r="0" t="0"/>
          <a:stretch/>
        </p:blipFill>
        <p:spPr>
          <a:xfrm>
            <a:off x="-685800" y="-641201"/>
            <a:ext cx="2617966" cy="2440734"/>
          </a:xfrm>
          <a:prstGeom prst="rect">
            <a:avLst/>
          </a:prstGeom>
          <a:noFill/>
          <a:ln>
            <a:noFill/>
          </a:ln>
        </p:spPr>
      </p:pic>
      <p:sp>
        <p:nvSpPr>
          <p:cNvPr id="1785" name="Google Shape;1785;p74"/>
          <p:cNvSpPr txBox="1"/>
          <p:nvPr>
            <p:ph idx="4294967295" type="title"/>
          </p:nvPr>
        </p:nvSpPr>
        <p:spPr>
          <a:xfrm>
            <a:off x="1226212" y="114064"/>
            <a:ext cx="6819375" cy="55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000"/>
              <a:buFont typeface="Oxanium"/>
              <a:buNone/>
            </a:pPr>
            <a:r>
              <a:rPr b="1" lang="en-US" sz="2800">
                <a:solidFill>
                  <a:schemeClr val="dk1"/>
                </a:solidFill>
                <a:latin typeface="Arial"/>
                <a:ea typeface="Arial"/>
                <a:cs typeface="Arial"/>
                <a:sym typeface="Arial"/>
              </a:rPr>
              <a:t>3. PHƯƠNG PHÁP MERGESORT</a:t>
            </a:r>
            <a:endParaRPr b="1" sz="2800">
              <a:solidFill>
                <a:schemeClr val="dk1"/>
              </a:solidFill>
              <a:latin typeface="Arial"/>
              <a:ea typeface="Arial"/>
              <a:cs typeface="Arial"/>
              <a:sym typeface="Arial"/>
            </a:endParaRPr>
          </a:p>
        </p:txBody>
      </p:sp>
      <p:sp>
        <p:nvSpPr>
          <p:cNvPr id="1786" name="Google Shape;1786;p74"/>
          <p:cNvSpPr txBox="1"/>
          <p:nvPr/>
        </p:nvSpPr>
        <p:spPr>
          <a:xfrm>
            <a:off x="1398770" y="579166"/>
            <a:ext cx="5807010" cy="55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3.2 NGUYÊN LÝ HOẠT ĐỘNG</a:t>
            </a:r>
            <a:endParaRPr b="1" i="0" sz="2000" u="none" cap="none" strike="noStrike">
              <a:solidFill>
                <a:schemeClr val="lt1"/>
              </a:solidFill>
              <a:latin typeface="Arial"/>
              <a:ea typeface="Arial"/>
              <a:cs typeface="Arial"/>
              <a:sym typeface="Arial"/>
            </a:endParaRPr>
          </a:p>
        </p:txBody>
      </p:sp>
      <p:sp>
        <p:nvSpPr>
          <p:cNvPr id="1787" name="Google Shape;1787;p74"/>
          <p:cNvSpPr/>
          <p:nvPr/>
        </p:nvSpPr>
        <p:spPr>
          <a:xfrm>
            <a:off x="773397" y="4392822"/>
            <a:ext cx="1817403" cy="1988928"/>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8" name="Google Shape;1788;p74"/>
          <p:cNvSpPr txBox="1"/>
          <p:nvPr/>
        </p:nvSpPr>
        <p:spPr>
          <a:xfrm>
            <a:off x="304800" y="1278469"/>
            <a:ext cx="9118015" cy="424731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Calibri"/>
                <a:ea typeface="Calibri"/>
                <a:cs typeface="Calibri"/>
                <a:sym typeface="Calibri"/>
              </a:rPr>
              <a:t> Bước 2: Nếu không rơi vào trường hợp ở bước 1, ta sẽ chia đôi linked list thành 2 nửa.</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273239"/>
                </a:solidFill>
                <a:latin typeface="Consolas"/>
                <a:ea typeface="Consolas"/>
                <a:cs typeface="Consolas"/>
                <a:sym typeface="Consolas"/>
              </a:rPr>
              <a:t> </a:t>
            </a:r>
            <a:r>
              <a:rPr b="0" i="0" lang="en-US" sz="1800" u="none" cap="none" strike="noStrike">
                <a:solidFill>
                  <a:schemeClr val="dk1"/>
                </a:solidFill>
                <a:latin typeface="Calibri"/>
                <a:ea typeface="Calibri"/>
                <a:cs typeface="Calibri"/>
                <a:sym typeface="Calibri"/>
              </a:rPr>
              <a:t>   /* Advance 'fast' two nodes, and advance 'slow' one node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while</a:t>
            </a:r>
            <a:r>
              <a:rPr b="0" i="0" lang="en-US" sz="1800" u="none" cap="none" strike="noStrike">
                <a:solidFill>
                  <a:schemeClr val="dk1"/>
                </a:solidFill>
                <a:latin typeface="Calibri"/>
                <a:ea typeface="Calibri"/>
                <a:cs typeface="Calibri"/>
                <a:sym typeface="Calibri"/>
              </a:rPr>
              <a:t> (fast != NULL)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fast = fast-&gt;next;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if</a:t>
            </a:r>
            <a:r>
              <a:rPr b="0" i="0" lang="en-US" sz="1800" u="none" cap="none" strike="noStrike">
                <a:solidFill>
                  <a:schemeClr val="dk1"/>
                </a:solidFill>
                <a:latin typeface="Calibri"/>
                <a:ea typeface="Calibri"/>
                <a:cs typeface="Calibri"/>
                <a:sym typeface="Calibri"/>
              </a:rPr>
              <a:t> (fast != NULL)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slow = slow-&gt;next;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fast = fast-&gt;next; }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 'slow' is before the midpoint in the list, so split it in two</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that point.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*frontRef = source;</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*backRef = slow-&gt;next;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slow-&gt;next = NULL;</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1400">
        <p14:doors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0" st="0"/>
                                            </p:txEl>
                                          </p:spTgt>
                                        </p:tgtEl>
                                        <p:attrNameLst>
                                          <p:attrName>style.visibility</p:attrName>
                                        </p:attrNameLst>
                                      </p:cBhvr>
                                      <p:to>
                                        <p:strVal val="visible"/>
                                      </p:to>
                                    </p:set>
                                    <p:anim calcmode="lin" valueType="num">
                                      <p:cBhvr additive="base">
                                        <p:cTn dur="500"/>
                                        <p:tgtEl>
                                          <p:spTgt spid="178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 st="1"/>
                                            </p:txEl>
                                          </p:spTgt>
                                        </p:tgtEl>
                                        <p:attrNameLst>
                                          <p:attrName>style.visibility</p:attrName>
                                        </p:attrNameLst>
                                      </p:cBhvr>
                                      <p:to>
                                        <p:strVal val="visible"/>
                                      </p:to>
                                    </p:set>
                                    <p:anim calcmode="lin" valueType="num">
                                      <p:cBhvr additive="base">
                                        <p:cTn dur="500"/>
                                        <p:tgtEl>
                                          <p:spTgt spid="178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2" st="2"/>
                                            </p:txEl>
                                          </p:spTgt>
                                        </p:tgtEl>
                                        <p:attrNameLst>
                                          <p:attrName>style.visibility</p:attrName>
                                        </p:attrNameLst>
                                      </p:cBhvr>
                                      <p:to>
                                        <p:strVal val="visible"/>
                                      </p:to>
                                    </p:set>
                                    <p:anim calcmode="lin" valueType="num">
                                      <p:cBhvr additive="base">
                                        <p:cTn dur="500"/>
                                        <p:tgtEl>
                                          <p:spTgt spid="178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3" st="3"/>
                                            </p:txEl>
                                          </p:spTgt>
                                        </p:tgtEl>
                                        <p:attrNameLst>
                                          <p:attrName>style.visibility</p:attrName>
                                        </p:attrNameLst>
                                      </p:cBhvr>
                                      <p:to>
                                        <p:strVal val="visible"/>
                                      </p:to>
                                    </p:set>
                                    <p:anim calcmode="lin" valueType="num">
                                      <p:cBhvr additive="base">
                                        <p:cTn dur="500"/>
                                        <p:tgtEl>
                                          <p:spTgt spid="178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4" st="4"/>
                                            </p:txEl>
                                          </p:spTgt>
                                        </p:tgtEl>
                                        <p:attrNameLst>
                                          <p:attrName>style.visibility</p:attrName>
                                        </p:attrNameLst>
                                      </p:cBhvr>
                                      <p:to>
                                        <p:strVal val="visible"/>
                                      </p:to>
                                    </p:set>
                                    <p:anim calcmode="lin" valueType="num">
                                      <p:cBhvr additive="base">
                                        <p:cTn dur="500"/>
                                        <p:tgtEl>
                                          <p:spTgt spid="178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5" st="5"/>
                                            </p:txEl>
                                          </p:spTgt>
                                        </p:tgtEl>
                                        <p:attrNameLst>
                                          <p:attrName>style.visibility</p:attrName>
                                        </p:attrNameLst>
                                      </p:cBhvr>
                                      <p:to>
                                        <p:strVal val="visible"/>
                                      </p:to>
                                    </p:set>
                                    <p:anim calcmode="lin" valueType="num">
                                      <p:cBhvr additive="base">
                                        <p:cTn dur="500"/>
                                        <p:tgtEl>
                                          <p:spTgt spid="178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6" st="6"/>
                                            </p:txEl>
                                          </p:spTgt>
                                        </p:tgtEl>
                                        <p:attrNameLst>
                                          <p:attrName>style.visibility</p:attrName>
                                        </p:attrNameLst>
                                      </p:cBhvr>
                                      <p:to>
                                        <p:strVal val="visible"/>
                                      </p:to>
                                    </p:set>
                                    <p:anim calcmode="lin" valueType="num">
                                      <p:cBhvr additive="base">
                                        <p:cTn dur="500"/>
                                        <p:tgtEl>
                                          <p:spTgt spid="178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7" st="7"/>
                                            </p:txEl>
                                          </p:spTgt>
                                        </p:tgtEl>
                                        <p:attrNameLst>
                                          <p:attrName>style.visibility</p:attrName>
                                        </p:attrNameLst>
                                      </p:cBhvr>
                                      <p:to>
                                        <p:strVal val="visible"/>
                                      </p:to>
                                    </p:set>
                                    <p:anim calcmode="lin" valueType="num">
                                      <p:cBhvr additive="base">
                                        <p:cTn dur="500"/>
                                        <p:tgtEl>
                                          <p:spTgt spid="178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8" st="8"/>
                                            </p:txEl>
                                          </p:spTgt>
                                        </p:tgtEl>
                                        <p:attrNameLst>
                                          <p:attrName>style.visibility</p:attrName>
                                        </p:attrNameLst>
                                      </p:cBhvr>
                                      <p:to>
                                        <p:strVal val="visible"/>
                                      </p:to>
                                    </p:set>
                                    <p:anim calcmode="lin" valueType="num">
                                      <p:cBhvr additive="base">
                                        <p:cTn dur="500"/>
                                        <p:tgtEl>
                                          <p:spTgt spid="178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9" st="9"/>
                                            </p:txEl>
                                          </p:spTgt>
                                        </p:tgtEl>
                                        <p:attrNameLst>
                                          <p:attrName>style.visibility</p:attrName>
                                        </p:attrNameLst>
                                      </p:cBhvr>
                                      <p:to>
                                        <p:strVal val="visible"/>
                                      </p:to>
                                    </p:set>
                                    <p:anim calcmode="lin" valueType="num">
                                      <p:cBhvr additive="base">
                                        <p:cTn dur="500"/>
                                        <p:tgtEl>
                                          <p:spTgt spid="1788">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0" st="10"/>
                                            </p:txEl>
                                          </p:spTgt>
                                        </p:tgtEl>
                                        <p:attrNameLst>
                                          <p:attrName>style.visibility</p:attrName>
                                        </p:attrNameLst>
                                      </p:cBhvr>
                                      <p:to>
                                        <p:strVal val="visible"/>
                                      </p:to>
                                    </p:set>
                                    <p:anim calcmode="lin" valueType="num">
                                      <p:cBhvr additive="base">
                                        <p:cTn dur="500"/>
                                        <p:tgtEl>
                                          <p:spTgt spid="1788">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1" st="11"/>
                                            </p:txEl>
                                          </p:spTgt>
                                        </p:tgtEl>
                                        <p:attrNameLst>
                                          <p:attrName>style.visibility</p:attrName>
                                        </p:attrNameLst>
                                      </p:cBhvr>
                                      <p:to>
                                        <p:strVal val="visible"/>
                                      </p:to>
                                    </p:set>
                                    <p:anim calcmode="lin" valueType="num">
                                      <p:cBhvr additive="base">
                                        <p:cTn dur="500"/>
                                        <p:tgtEl>
                                          <p:spTgt spid="1788">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2" st="12"/>
                                            </p:txEl>
                                          </p:spTgt>
                                        </p:tgtEl>
                                        <p:attrNameLst>
                                          <p:attrName>style.visibility</p:attrName>
                                        </p:attrNameLst>
                                      </p:cBhvr>
                                      <p:to>
                                        <p:strVal val="visible"/>
                                      </p:to>
                                    </p:set>
                                    <p:anim calcmode="lin" valueType="num">
                                      <p:cBhvr additive="base">
                                        <p:cTn dur="500"/>
                                        <p:tgtEl>
                                          <p:spTgt spid="1788">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3" st="13"/>
                                            </p:txEl>
                                          </p:spTgt>
                                        </p:tgtEl>
                                        <p:attrNameLst>
                                          <p:attrName>style.visibility</p:attrName>
                                        </p:attrNameLst>
                                      </p:cBhvr>
                                      <p:to>
                                        <p:strVal val="visible"/>
                                      </p:to>
                                    </p:set>
                                    <p:anim calcmode="lin" valueType="num">
                                      <p:cBhvr additive="base">
                                        <p:cTn dur="500"/>
                                        <p:tgtEl>
                                          <p:spTgt spid="1788">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8">
                                            <p:txEl>
                                              <p:pRg end="14" st="14"/>
                                            </p:txEl>
                                          </p:spTgt>
                                        </p:tgtEl>
                                        <p:attrNameLst>
                                          <p:attrName>style.visibility</p:attrName>
                                        </p:attrNameLst>
                                      </p:cBhvr>
                                      <p:to>
                                        <p:strVal val="visible"/>
                                      </p:to>
                                    </p:set>
                                    <p:anim calcmode="lin" valueType="num">
                                      <p:cBhvr additive="base">
                                        <p:cTn dur="500"/>
                                        <p:tgtEl>
                                          <p:spTgt spid="1788">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grpSp>
        <p:nvGrpSpPr>
          <p:cNvPr id="1793" name="Google Shape;1793;p75"/>
          <p:cNvGrpSpPr/>
          <p:nvPr/>
        </p:nvGrpSpPr>
        <p:grpSpPr>
          <a:xfrm>
            <a:off x="7938508" y="249654"/>
            <a:ext cx="312766" cy="363944"/>
            <a:chOff x="5968151" y="3383296"/>
            <a:chExt cx="285840" cy="332612"/>
          </a:xfrm>
        </p:grpSpPr>
        <p:sp>
          <p:nvSpPr>
            <p:cNvPr id="1794" name="Google Shape;1794;p75"/>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75"/>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75"/>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7" name="Google Shape;1797;p75"/>
          <p:cNvSpPr/>
          <p:nvPr/>
        </p:nvSpPr>
        <p:spPr>
          <a:xfrm>
            <a:off x="5167550" y="45629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75"/>
          <p:cNvSpPr/>
          <p:nvPr/>
        </p:nvSpPr>
        <p:spPr>
          <a:xfrm>
            <a:off x="6378313" y="119981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75"/>
          <p:cNvSpPr/>
          <p:nvPr/>
        </p:nvSpPr>
        <p:spPr>
          <a:xfrm>
            <a:off x="-990600" y="-1009650"/>
            <a:ext cx="3200400" cy="2443769"/>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00" name="Google Shape;1800;p75"/>
          <p:cNvSpPr txBox="1"/>
          <p:nvPr>
            <p:ph idx="4294967295" type="title"/>
          </p:nvPr>
        </p:nvSpPr>
        <p:spPr>
          <a:xfrm>
            <a:off x="1435363" y="200942"/>
            <a:ext cx="6819375" cy="55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000"/>
              <a:buFont typeface="Oxanium"/>
              <a:buNone/>
            </a:pPr>
            <a:r>
              <a:rPr b="1" lang="en-US" sz="2800">
                <a:solidFill>
                  <a:schemeClr val="dk1"/>
                </a:solidFill>
                <a:latin typeface="Arial"/>
                <a:ea typeface="Arial"/>
                <a:cs typeface="Arial"/>
                <a:sym typeface="Arial"/>
              </a:rPr>
              <a:t>3. PHƯƠNG PHÁP MERGESORT</a:t>
            </a:r>
            <a:endParaRPr b="1" sz="2800">
              <a:solidFill>
                <a:schemeClr val="dk1"/>
              </a:solidFill>
              <a:latin typeface="Arial"/>
              <a:ea typeface="Arial"/>
              <a:cs typeface="Arial"/>
              <a:sym typeface="Arial"/>
            </a:endParaRPr>
          </a:p>
        </p:txBody>
      </p:sp>
      <p:sp>
        <p:nvSpPr>
          <p:cNvPr id="1801" name="Google Shape;1801;p75"/>
          <p:cNvSpPr txBox="1"/>
          <p:nvPr/>
        </p:nvSpPr>
        <p:spPr>
          <a:xfrm>
            <a:off x="1489364" y="809384"/>
            <a:ext cx="5807010" cy="55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3.2 NGUYÊN LÝ HOẠT ĐỘNG</a:t>
            </a:r>
            <a:endParaRPr b="1" i="0" sz="2000" u="none" cap="none" strike="noStrike">
              <a:solidFill>
                <a:schemeClr val="lt1"/>
              </a:solidFill>
              <a:latin typeface="Arial"/>
              <a:ea typeface="Arial"/>
              <a:cs typeface="Arial"/>
              <a:sym typeface="Arial"/>
            </a:endParaRPr>
          </a:p>
        </p:txBody>
      </p:sp>
      <p:pic>
        <p:nvPicPr>
          <p:cNvPr id="1802" name="Google Shape;1802;p75"/>
          <p:cNvPicPr preferRelativeResize="0"/>
          <p:nvPr/>
        </p:nvPicPr>
        <p:blipFill rotWithShape="1">
          <a:blip r:embed="rId3">
            <a:alphaModFix/>
          </a:blip>
          <a:srcRect b="0" l="0" r="0" t="0"/>
          <a:stretch/>
        </p:blipFill>
        <p:spPr>
          <a:xfrm>
            <a:off x="-699383" y="-610510"/>
            <a:ext cx="2617966" cy="2440734"/>
          </a:xfrm>
          <a:prstGeom prst="rect">
            <a:avLst/>
          </a:prstGeom>
          <a:noFill/>
          <a:ln>
            <a:noFill/>
          </a:ln>
        </p:spPr>
      </p:pic>
      <p:sp>
        <p:nvSpPr>
          <p:cNvPr id="1803" name="Google Shape;1803;p75"/>
          <p:cNvSpPr txBox="1"/>
          <p:nvPr/>
        </p:nvSpPr>
        <p:spPr>
          <a:xfrm>
            <a:off x="152401" y="1733550"/>
            <a:ext cx="7950014" cy="163121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Calibri"/>
                <a:ea typeface="Calibri"/>
                <a:cs typeface="Calibri"/>
                <a:sym typeface="Calibri"/>
              </a:rPr>
              <a:t> Bước 3: Tiến hành sắp xếp 2 nửa là nửa a và nửa b của linked list.</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MergeSort(a);</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MergeSort(b);</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transition spd="slow" p14:dur="1600">
    <p:blinds dir="ver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grpSp>
        <p:nvGrpSpPr>
          <p:cNvPr id="1808" name="Google Shape;1808;p76"/>
          <p:cNvGrpSpPr/>
          <p:nvPr/>
        </p:nvGrpSpPr>
        <p:grpSpPr>
          <a:xfrm>
            <a:off x="7938508" y="249654"/>
            <a:ext cx="312766" cy="363944"/>
            <a:chOff x="5968151" y="3383296"/>
            <a:chExt cx="285840" cy="332612"/>
          </a:xfrm>
        </p:grpSpPr>
        <p:sp>
          <p:nvSpPr>
            <p:cNvPr id="1809" name="Google Shape;1809;p76"/>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76"/>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76"/>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2" name="Google Shape;1812;p76"/>
          <p:cNvSpPr/>
          <p:nvPr/>
        </p:nvSpPr>
        <p:spPr>
          <a:xfrm>
            <a:off x="5167550" y="45629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76"/>
          <p:cNvSpPr/>
          <p:nvPr/>
        </p:nvSpPr>
        <p:spPr>
          <a:xfrm>
            <a:off x="6378313" y="119981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76"/>
          <p:cNvSpPr txBox="1"/>
          <p:nvPr/>
        </p:nvSpPr>
        <p:spPr>
          <a:xfrm>
            <a:off x="457200" y="1581150"/>
            <a:ext cx="6553200" cy="255454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Calibri"/>
                <a:ea typeface="Calibri"/>
                <a:cs typeface="Calibri"/>
                <a:sym typeface="Calibri"/>
              </a:rPr>
              <a:t>Bước 4:     Hợp nhất nửa a đã được sắp xếp và nửa b đã được sắp xếp của linked list ở bước 3 vào với nhau (bằng cách sử dụng hàm SortedMerge()) và cập nhật lại con trỏ head bằng cách sử udngj con trỏ headRef.</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*headRef = SortedMerge(a, b);</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sp>
        <p:nvSpPr>
          <p:cNvPr id="1815" name="Google Shape;1815;p76"/>
          <p:cNvSpPr/>
          <p:nvPr/>
        </p:nvSpPr>
        <p:spPr>
          <a:xfrm>
            <a:off x="-990600" y="-1009650"/>
            <a:ext cx="3200400" cy="2443769"/>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6" name="Google Shape;1816;p76"/>
          <p:cNvSpPr txBox="1"/>
          <p:nvPr>
            <p:ph idx="4294967295" type="title"/>
          </p:nvPr>
        </p:nvSpPr>
        <p:spPr>
          <a:xfrm>
            <a:off x="1435363" y="200942"/>
            <a:ext cx="6819375" cy="55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000"/>
              <a:buFont typeface="Oxanium"/>
              <a:buNone/>
            </a:pPr>
            <a:r>
              <a:rPr b="1" lang="en-US" sz="2800">
                <a:solidFill>
                  <a:schemeClr val="dk1"/>
                </a:solidFill>
                <a:latin typeface="Arial"/>
                <a:ea typeface="Arial"/>
                <a:cs typeface="Arial"/>
                <a:sym typeface="Arial"/>
              </a:rPr>
              <a:t>3. PHƯƠNG PHÁP MERGESORT</a:t>
            </a:r>
            <a:endParaRPr b="1" sz="2800">
              <a:solidFill>
                <a:schemeClr val="dk1"/>
              </a:solidFill>
              <a:latin typeface="Arial"/>
              <a:ea typeface="Arial"/>
              <a:cs typeface="Arial"/>
              <a:sym typeface="Arial"/>
            </a:endParaRPr>
          </a:p>
        </p:txBody>
      </p:sp>
      <p:sp>
        <p:nvSpPr>
          <p:cNvPr id="1817" name="Google Shape;1817;p76"/>
          <p:cNvSpPr txBox="1"/>
          <p:nvPr/>
        </p:nvSpPr>
        <p:spPr>
          <a:xfrm>
            <a:off x="1489364" y="809384"/>
            <a:ext cx="5807010" cy="55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3.2 NGUYÊN LÝ HOẠT ĐỘNG</a:t>
            </a:r>
            <a:endParaRPr b="1" i="0" sz="2000" u="none" cap="none" strike="noStrike">
              <a:solidFill>
                <a:schemeClr val="lt1"/>
              </a:solidFill>
              <a:latin typeface="Arial"/>
              <a:ea typeface="Arial"/>
              <a:cs typeface="Arial"/>
              <a:sym typeface="Arial"/>
            </a:endParaRPr>
          </a:p>
        </p:txBody>
      </p:sp>
      <p:pic>
        <p:nvPicPr>
          <p:cNvPr id="1818" name="Google Shape;1818;p76"/>
          <p:cNvPicPr preferRelativeResize="0"/>
          <p:nvPr/>
        </p:nvPicPr>
        <p:blipFill rotWithShape="1">
          <a:blip r:embed="rId3">
            <a:alphaModFix/>
          </a:blip>
          <a:srcRect b="0" l="0" r="0" t="0"/>
          <a:stretch/>
        </p:blipFill>
        <p:spPr>
          <a:xfrm>
            <a:off x="-699383" y="-610510"/>
            <a:ext cx="2617966" cy="2440734"/>
          </a:xfrm>
          <a:prstGeom prst="rect">
            <a:avLst/>
          </a:prstGeom>
          <a:noFill/>
          <a:ln>
            <a:noFill/>
          </a:ln>
        </p:spPr>
      </p:pic>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814">
                                            <p:txEl>
                                              <p:pRg end="0" st="0"/>
                                            </p:txEl>
                                          </p:spTgt>
                                        </p:tgtEl>
                                        <p:attrNameLst>
                                          <p:attrName>style.visibility</p:attrName>
                                        </p:attrNameLst>
                                      </p:cBhvr>
                                      <p:to>
                                        <p:strVal val="visible"/>
                                      </p:to>
                                    </p:set>
                                    <p:anim calcmode="lin" valueType="num">
                                      <p:cBhvr additive="base">
                                        <p:cTn dur="500"/>
                                        <p:tgtEl>
                                          <p:spTgt spid="181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14">
                                            <p:txEl>
                                              <p:pRg end="1" st="1"/>
                                            </p:txEl>
                                          </p:spTgt>
                                        </p:tgtEl>
                                        <p:attrNameLst>
                                          <p:attrName>style.visibility</p:attrName>
                                        </p:attrNameLst>
                                      </p:cBhvr>
                                      <p:to>
                                        <p:strVal val="visible"/>
                                      </p:to>
                                    </p:set>
                                    <p:anim calcmode="lin" valueType="num">
                                      <p:cBhvr additive="base">
                                        <p:cTn dur="500"/>
                                        <p:tgtEl>
                                          <p:spTgt spid="1814">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14">
                                            <p:txEl>
                                              <p:pRg end="2" st="2"/>
                                            </p:txEl>
                                          </p:spTgt>
                                        </p:tgtEl>
                                        <p:attrNameLst>
                                          <p:attrName>style.visibility</p:attrName>
                                        </p:attrNameLst>
                                      </p:cBhvr>
                                      <p:to>
                                        <p:strVal val="visible"/>
                                      </p:to>
                                    </p:set>
                                    <p:anim calcmode="lin" valueType="num">
                                      <p:cBhvr additive="base">
                                        <p:cTn dur="500"/>
                                        <p:tgtEl>
                                          <p:spTgt spid="1814">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14">
                                            <p:txEl>
                                              <p:pRg end="3" st="3"/>
                                            </p:txEl>
                                          </p:spTgt>
                                        </p:tgtEl>
                                        <p:attrNameLst>
                                          <p:attrName>style.visibility</p:attrName>
                                        </p:attrNameLst>
                                      </p:cBhvr>
                                      <p:to>
                                        <p:strVal val="visible"/>
                                      </p:to>
                                    </p:set>
                                    <p:anim calcmode="lin" valueType="num">
                                      <p:cBhvr additive="base">
                                        <p:cTn dur="500"/>
                                        <p:tgtEl>
                                          <p:spTgt spid="1814">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14">
                                            <p:txEl>
                                              <p:pRg end="4" st="4"/>
                                            </p:txEl>
                                          </p:spTgt>
                                        </p:tgtEl>
                                        <p:attrNameLst>
                                          <p:attrName>style.visibility</p:attrName>
                                        </p:attrNameLst>
                                      </p:cBhvr>
                                      <p:to>
                                        <p:strVal val="visible"/>
                                      </p:to>
                                    </p:set>
                                    <p:anim calcmode="lin" valueType="num">
                                      <p:cBhvr additive="base">
                                        <p:cTn dur="500"/>
                                        <p:tgtEl>
                                          <p:spTgt spid="181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grpSp>
        <p:nvGrpSpPr>
          <p:cNvPr id="1823" name="Google Shape;1823;p77"/>
          <p:cNvGrpSpPr/>
          <p:nvPr/>
        </p:nvGrpSpPr>
        <p:grpSpPr>
          <a:xfrm>
            <a:off x="8642687" y="579166"/>
            <a:ext cx="406093" cy="472509"/>
            <a:chOff x="5968151" y="3383296"/>
            <a:chExt cx="285840" cy="332612"/>
          </a:xfrm>
        </p:grpSpPr>
        <p:sp>
          <p:nvSpPr>
            <p:cNvPr id="1824" name="Google Shape;1824;p77"/>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77"/>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77"/>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7" name="Google Shape;1827;p77"/>
          <p:cNvGrpSpPr/>
          <p:nvPr/>
        </p:nvGrpSpPr>
        <p:grpSpPr>
          <a:xfrm>
            <a:off x="8330163" y="4509972"/>
            <a:ext cx="604149" cy="521321"/>
            <a:chOff x="5710604" y="1402568"/>
            <a:chExt cx="604149" cy="521321"/>
          </a:xfrm>
        </p:grpSpPr>
        <p:sp>
          <p:nvSpPr>
            <p:cNvPr id="1828" name="Google Shape;1828;p7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9" name="Google Shape;1829;p77"/>
            <p:cNvGrpSpPr/>
            <p:nvPr/>
          </p:nvGrpSpPr>
          <p:grpSpPr>
            <a:xfrm>
              <a:off x="5710604" y="1402568"/>
              <a:ext cx="604149" cy="502710"/>
              <a:chOff x="5253755" y="3489659"/>
              <a:chExt cx="390883" cy="325231"/>
            </a:xfrm>
          </p:grpSpPr>
          <p:sp>
            <p:nvSpPr>
              <p:cNvPr id="1830" name="Google Shape;1830;p7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77"/>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7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77"/>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7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7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36" name="Google Shape;1836;p77"/>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77"/>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8" name="Google Shape;1838;p77"/>
          <p:cNvPicPr preferRelativeResize="0"/>
          <p:nvPr/>
        </p:nvPicPr>
        <p:blipFill rotWithShape="1">
          <a:blip r:embed="rId3">
            <a:alphaModFix/>
          </a:blip>
          <a:srcRect b="0" l="0" r="0" t="0"/>
          <a:stretch/>
        </p:blipFill>
        <p:spPr>
          <a:xfrm>
            <a:off x="-685800" y="-641201"/>
            <a:ext cx="2617966" cy="2440734"/>
          </a:xfrm>
          <a:prstGeom prst="rect">
            <a:avLst/>
          </a:prstGeom>
          <a:noFill/>
          <a:ln>
            <a:noFill/>
          </a:ln>
        </p:spPr>
      </p:pic>
      <p:sp>
        <p:nvSpPr>
          <p:cNvPr id="1839" name="Google Shape;1839;p77"/>
          <p:cNvSpPr txBox="1"/>
          <p:nvPr>
            <p:ph idx="4294967295" type="title"/>
          </p:nvPr>
        </p:nvSpPr>
        <p:spPr>
          <a:xfrm>
            <a:off x="1219200" y="36531"/>
            <a:ext cx="6819375" cy="55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000"/>
              <a:buFont typeface="Oxanium"/>
              <a:buNone/>
            </a:pPr>
            <a:r>
              <a:rPr b="1" lang="en-US" sz="2800">
                <a:solidFill>
                  <a:schemeClr val="dk1"/>
                </a:solidFill>
                <a:latin typeface="Arial"/>
                <a:ea typeface="Arial"/>
                <a:cs typeface="Arial"/>
                <a:sym typeface="Arial"/>
              </a:rPr>
              <a:t>3. PHƯƠNG PHÁP MERGESORT</a:t>
            </a:r>
            <a:endParaRPr b="1" sz="2800">
              <a:solidFill>
                <a:schemeClr val="dk1"/>
              </a:solidFill>
              <a:latin typeface="Arial"/>
              <a:ea typeface="Arial"/>
              <a:cs typeface="Arial"/>
              <a:sym typeface="Arial"/>
            </a:endParaRPr>
          </a:p>
        </p:txBody>
      </p:sp>
      <p:sp>
        <p:nvSpPr>
          <p:cNvPr id="1840" name="Google Shape;1840;p77"/>
          <p:cNvSpPr txBox="1"/>
          <p:nvPr/>
        </p:nvSpPr>
        <p:spPr>
          <a:xfrm>
            <a:off x="1398770" y="494271"/>
            <a:ext cx="5807010" cy="55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3.2 NGUYÊN LÝ HOẠT ĐỘNG</a:t>
            </a:r>
            <a:endParaRPr b="1" i="0" sz="2000" u="none" cap="none" strike="noStrike">
              <a:solidFill>
                <a:schemeClr val="lt1"/>
              </a:solidFill>
              <a:latin typeface="Arial"/>
              <a:ea typeface="Arial"/>
              <a:cs typeface="Arial"/>
              <a:sym typeface="Arial"/>
            </a:endParaRPr>
          </a:p>
        </p:txBody>
      </p:sp>
      <p:sp>
        <p:nvSpPr>
          <p:cNvPr id="1841" name="Google Shape;1841;p77"/>
          <p:cNvSpPr/>
          <p:nvPr/>
        </p:nvSpPr>
        <p:spPr>
          <a:xfrm>
            <a:off x="773397" y="4392822"/>
            <a:ext cx="1817403" cy="1988928"/>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2" name="Google Shape;1842;p77"/>
          <p:cNvSpPr txBox="1"/>
          <p:nvPr/>
        </p:nvSpPr>
        <p:spPr>
          <a:xfrm>
            <a:off x="1143000" y="978600"/>
            <a:ext cx="9118015" cy="458587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Node* SortedMerge(Node* a, Node* b){</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Node* result = NULL;</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 Base cases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if</a:t>
            </a:r>
            <a:r>
              <a:rPr b="0" i="0" lang="en-US" sz="1800" u="none" cap="none" strike="noStrike">
                <a:solidFill>
                  <a:schemeClr val="dk1"/>
                </a:solidFill>
                <a:latin typeface="Calibri"/>
                <a:ea typeface="Calibri"/>
                <a:cs typeface="Calibri"/>
                <a:sym typeface="Calibri"/>
              </a:rPr>
              <a:t> (a == NULL)</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return</a:t>
            </a:r>
            <a:r>
              <a:rPr b="0" i="0" lang="en-US" sz="1800" u="none" cap="none" strike="noStrike">
                <a:solidFill>
                  <a:schemeClr val="dk1"/>
                </a:solidFill>
                <a:latin typeface="Calibri"/>
                <a:ea typeface="Calibri"/>
                <a:cs typeface="Calibri"/>
                <a:sym typeface="Calibri"/>
              </a:rPr>
              <a:t> (b);</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else</a:t>
            </a: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if</a:t>
            </a:r>
            <a:r>
              <a:rPr b="0" i="0" lang="en-US" sz="1800" u="none" cap="none" strike="noStrike">
                <a:solidFill>
                  <a:schemeClr val="dk1"/>
                </a:solidFill>
                <a:latin typeface="Calibri"/>
                <a:ea typeface="Calibri"/>
                <a:cs typeface="Calibri"/>
                <a:sym typeface="Calibri"/>
              </a:rPr>
              <a:t> (b == NULL)</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return</a:t>
            </a:r>
            <a:r>
              <a:rPr b="0" i="0" lang="en-US" sz="1800" u="none" cap="none" strike="noStrike">
                <a:solidFill>
                  <a:schemeClr val="dk1"/>
                </a:solidFill>
                <a:latin typeface="Calibri"/>
                <a:ea typeface="Calibri"/>
                <a:cs typeface="Calibri"/>
                <a:sym typeface="Calibri"/>
              </a:rPr>
              <a:t> (a);</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 Pick either a or b, and recur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chemeClr val="dk1"/>
                </a:solidFill>
                <a:latin typeface="Calibri"/>
                <a:ea typeface="Calibri"/>
                <a:cs typeface="Calibri"/>
                <a:sym typeface="Calibri"/>
              </a:rPr>
              <a:t>if</a:t>
            </a:r>
            <a:r>
              <a:rPr b="0" i="0" lang="en-US" sz="1800" u="none" cap="none" strike="noStrike">
                <a:solidFill>
                  <a:schemeClr val="dk1"/>
                </a:solidFill>
                <a:latin typeface="Calibri"/>
                <a:ea typeface="Calibri"/>
                <a:cs typeface="Calibri"/>
                <a:sym typeface="Calibri"/>
              </a:rPr>
              <a:t> (a-&gt;data &lt;= b-&gt;data)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result = a;</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result-&gt;next = SortedMerge(a-&gt;next, b);</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chemeClr val="dk1"/>
                </a:solidFill>
                <a:latin typeface="Calibri"/>
                <a:ea typeface="Calibri"/>
                <a:cs typeface="Calibri"/>
                <a:sym typeface="Calibri"/>
              </a:rPr>
              <a:t>else</a:t>
            </a:r>
            <a:r>
              <a:rPr b="0" i="0" lang="en-US" sz="18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result = b;</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result-&gt;next = SortedMerge(a, b-&gt;next);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1400">
        <p14:doors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842">
                                            <p:txEl>
                                              <p:pRg end="0" st="0"/>
                                            </p:txEl>
                                          </p:spTgt>
                                        </p:tgtEl>
                                        <p:attrNameLst>
                                          <p:attrName>style.visibility</p:attrName>
                                        </p:attrNameLst>
                                      </p:cBhvr>
                                      <p:to>
                                        <p:strVal val="visible"/>
                                      </p:to>
                                    </p:set>
                                    <p:anim calcmode="lin" valueType="num">
                                      <p:cBhvr additive="base">
                                        <p:cTn dur="500"/>
                                        <p:tgtEl>
                                          <p:spTgt spid="184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1" st="1"/>
                                            </p:txEl>
                                          </p:spTgt>
                                        </p:tgtEl>
                                        <p:attrNameLst>
                                          <p:attrName>style.visibility</p:attrName>
                                        </p:attrNameLst>
                                      </p:cBhvr>
                                      <p:to>
                                        <p:strVal val="visible"/>
                                      </p:to>
                                    </p:set>
                                    <p:anim calcmode="lin" valueType="num">
                                      <p:cBhvr additive="base">
                                        <p:cTn dur="500"/>
                                        <p:tgtEl>
                                          <p:spTgt spid="184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2" st="2"/>
                                            </p:txEl>
                                          </p:spTgt>
                                        </p:tgtEl>
                                        <p:attrNameLst>
                                          <p:attrName>style.visibility</p:attrName>
                                        </p:attrNameLst>
                                      </p:cBhvr>
                                      <p:to>
                                        <p:strVal val="visible"/>
                                      </p:to>
                                    </p:set>
                                    <p:anim calcmode="lin" valueType="num">
                                      <p:cBhvr additive="base">
                                        <p:cTn dur="500"/>
                                        <p:tgtEl>
                                          <p:spTgt spid="184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3" st="3"/>
                                            </p:txEl>
                                          </p:spTgt>
                                        </p:tgtEl>
                                        <p:attrNameLst>
                                          <p:attrName>style.visibility</p:attrName>
                                        </p:attrNameLst>
                                      </p:cBhvr>
                                      <p:to>
                                        <p:strVal val="visible"/>
                                      </p:to>
                                    </p:set>
                                    <p:anim calcmode="lin" valueType="num">
                                      <p:cBhvr additive="base">
                                        <p:cTn dur="500"/>
                                        <p:tgtEl>
                                          <p:spTgt spid="184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4" st="4"/>
                                            </p:txEl>
                                          </p:spTgt>
                                        </p:tgtEl>
                                        <p:attrNameLst>
                                          <p:attrName>style.visibility</p:attrName>
                                        </p:attrNameLst>
                                      </p:cBhvr>
                                      <p:to>
                                        <p:strVal val="visible"/>
                                      </p:to>
                                    </p:set>
                                    <p:anim calcmode="lin" valueType="num">
                                      <p:cBhvr additive="base">
                                        <p:cTn dur="500"/>
                                        <p:tgtEl>
                                          <p:spTgt spid="184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5" st="5"/>
                                            </p:txEl>
                                          </p:spTgt>
                                        </p:tgtEl>
                                        <p:attrNameLst>
                                          <p:attrName>style.visibility</p:attrName>
                                        </p:attrNameLst>
                                      </p:cBhvr>
                                      <p:to>
                                        <p:strVal val="visible"/>
                                      </p:to>
                                    </p:set>
                                    <p:anim calcmode="lin" valueType="num">
                                      <p:cBhvr additive="base">
                                        <p:cTn dur="500"/>
                                        <p:tgtEl>
                                          <p:spTgt spid="184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6" st="6"/>
                                            </p:txEl>
                                          </p:spTgt>
                                        </p:tgtEl>
                                        <p:attrNameLst>
                                          <p:attrName>style.visibility</p:attrName>
                                        </p:attrNameLst>
                                      </p:cBhvr>
                                      <p:to>
                                        <p:strVal val="visible"/>
                                      </p:to>
                                    </p:set>
                                    <p:anim calcmode="lin" valueType="num">
                                      <p:cBhvr additive="base">
                                        <p:cTn dur="500"/>
                                        <p:tgtEl>
                                          <p:spTgt spid="184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7" st="7"/>
                                            </p:txEl>
                                          </p:spTgt>
                                        </p:tgtEl>
                                        <p:attrNameLst>
                                          <p:attrName>style.visibility</p:attrName>
                                        </p:attrNameLst>
                                      </p:cBhvr>
                                      <p:to>
                                        <p:strVal val="visible"/>
                                      </p:to>
                                    </p:set>
                                    <p:anim calcmode="lin" valueType="num">
                                      <p:cBhvr additive="base">
                                        <p:cTn dur="500"/>
                                        <p:tgtEl>
                                          <p:spTgt spid="184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8" st="8"/>
                                            </p:txEl>
                                          </p:spTgt>
                                        </p:tgtEl>
                                        <p:attrNameLst>
                                          <p:attrName>style.visibility</p:attrName>
                                        </p:attrNameLst>
                                      </p:cBhvr>
                                      <p:to>
                                        <p:strVal val="visible"/>
                                      </p:to>
                                    </p:set>
                                    <p:anim calcmode="lin" valueType="num">
                                      <p:cBhvr additive="base">
                                        <p:cTn dur="500"/>
                                        <p:tgtEl>
                                          <p:spTgt spid="1842">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9" st="9"/>
                                            </p:txEl>
                                          </p:spTgt>
                                        </p:tgtEl>
                                        <p:attrNameLst>
                                          <p:attrName>style.visibility</p:attrName>
                                        </p:attrNameLst>
                                      </p:cBhvr>
                                      <p:to>
                                        <p:strVal val="visible"/>
                                      </p:to>
                                    </p:set>
                                    <p:anim calcmode="lin" valueType="num">
                                      <p:cBhvr additive="base">
                                        <p:cTn dur="500"/>
                                        <p:tgtEl>
                                          <p:spTgt spid="1842">
                                            <p:txEl>
                                              <p:pRg end="9" st="9"/>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10" st="10"/>
                                            </p:txEl>
                                          </p:spTgt>
                                        </p:tgtEl>
                                        <p:attrNameLst>
                                          <p:attrName>style.visibility</p:attrName>
                                        </p:attrNameLst>
                                      </p:cBhvr>
                                      <p:to>
                                        <p:strVal val="visible"/>
                                      </p:to>
                                    </p:set>
                                    <p:anim calcmode="lin" valueType="num">
                                      <p:cBhvr additive="base">
                                        <p:cTn dur="500"/>
                                        <p:tgtEl>
                                          <p:spTgt spid="1842">
                                            <p:txEl>
                                              <p:pRg end="10" st="1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11" st="11"/>
                                            </p:txEl>
                                          </p:spTgt>
                                        </p:tgtEl>
                                        <p:attrNameLst>
                                          <p:attrName>style.visibility</p:attrName>
                                        </p:attrNameLst>
                                      </p:cBhvr>
                                      <p:to>
                                        <p:strVal val="visible"/>
                                      </p:to>
                                    </p:set>
                                    <p:anim calcmode="lin" valueType="num">
                                      <p:cBhvr additive="base">
                                        <p:cTn dur="500"/>
                                        <p:tgtEl>
                                          <p:spTgt spid="1842">
                                            <p:txEl>
                                              <p:pRg end="11" st="1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12" st="12"/>
                                            </p:txEl>
                                          </p:spTgt>
                                        </p:tgtEl>
                                        <p:attrNameLst>
                                          <p:attrName>style.visibility</p:attrName>
                                        </p:attrNameLst>
                                      </p:cBhvr>
                                      <p:to>
                                        <p:strVal val="visible"/>
                                      </p:to>
                                    </p:set>
                                    <p:anim calcmode="lin" valueType="num">
                                      <p:cBhvr additive="base">
                                        <p:cTn dur="500"/>
                                        <p:tgtEl>
                                          <p:spTgt spid="1842">
                                            <p:txEl>
                                              <p:pRg end="12" st="1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13" st="13"/>
                                            </p:txEl>
                                          </p:spTgt>
                                        </p:tgtEl>
                                        <p:attrNameLst>
                                          <p:attrName>style.visibility</p:attrName>
                                        </p:attrNameLst>
                                      </p:cBhvr>
                                      <p:to>
                                        <p:strVal val="visible"/>
                                      </p:to>
                                    </p:set>
                                    <p:anim calcmode="lin" valueType="num">
                                      <p:cBhvr additive="base">
                                        <p:cTn dur="500"/>
                                        <p:tgtEl>
                                          <p:spTgt spid="1842">
                                            <p:txEl>
                                              <p:pRg end="13" st="1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14" st="14"/>
                                            </p:txEl>
                                          </p:spTgt>
                                        </p:tgtEl>
                                        <p:attrNameLst>
                                          <p:attrName>style.visibility</p:attrName>
                                        </p:attrNameLst>
                                      </p:cBhvr>
                                      <p:to>
                                        <p:strVal val="visible"/>
                                      </p:to>
                                    </p:set>
                                    <p:anim calcmode="lin" valueType="num">
                                      <p:cBhvr additive="base">
                                        <p:cTn dur="500"/>
                                        <p:tgtEl>
                                          <p:spTgt spid="1842">
                                            <p:txEl>
                                              <p:pRg end="14" st="1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2">
                                            <p:txEl>
                                              <p:pRg end="15" st="15"/>
                                            </p:txEl>
                                          </p:spTgt>
                                        </p:tgtEl>
                                        <p:attrNameLst>
                                          <p:attrName>style.visibility</p:attrName>
                                        </p:attrNameLst>
                                      </p:cBhvr>
                                      <p:to>
                                        <p:strVal val="visible"/>
                                      </p:to>
                                    </p:set>
                                    <p:anim calcmode="lin" valueType="num">
                                      <p:cBhvr additive="base">
                                        <p:cTn dur="500"/>
                                        <p:tgtEl>
                                          <p:spTgt spid="1842">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78"/>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3.4 CÀI ĐẶT THUẬT TOÁN</a:t>
            </a:r>
            <a:endParaRPr b="1" sz="2000">
              <a:latin typeface="Arial"/>
              <a:ea typeface="Arial"/>
              <a:cs typeface="Arial"/>
              <a:sym typeface="Arial"/>
            </a:endParaRPr>
          </a:p>
        </p:txBody>
      </p:sp>
      <p:grpSp>
        <p:nvGrpSpPr>
          <p:cNvPr id="1848" name="Google Shape;1848;p78"/>
          <p:cNvGrpSpPr/>
          <p:nvPr/>
        </p:nvGrpSpPr>
        <p:grpSpPr>
          <a:xfrm>
            <a:off x="8642687" y="579166"/>
            <a:ext cx="406093" cy="472509"/>
            <a:chOff x="5968151" y="3383296"/>
            <a:chExt cx="285840" cy="332612"/>
          </a:xfrm>
        </p:grpSpPr>
        <p:sp>
          <p:nvSpPr>
            <p:cNvPr id="1849" name="Google Shape;1849;p78"/>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78"/>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78"/>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2" name="Google Shape;1852;p78"/>
          <p:cNvGrpSpPr/>
          <p:nvPr/>
        </p:nvGrpSpPr>
        <p:grpSpPr>
          <a:xfrm>
            <a:off x="8330163" y="4509972"/>
            <a:ext cx="604149" cy="521321"/>
            <a:chOff x="5710604" y="1402568"/>
            <a:chExt cx="604149" cy="521321"/>
          </a:xfrm>
        </p:grpSpPr>
        <p:sp>
          <p:nvSpPr>
            <p:cNvPr id="1853" name="Google Shape;1853;p7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4" name="Google Shape;1854;p78"/>
            <p:cNvGrpSpPr/>
            <p:nvPr/>
          </p:nvGrpSpPr>
          <p:grpSpPr>
            <a:xfrm>
              <a:off x="5710604" y="1402568"/>
              <a:ext cx="604149" cy="502710"/>
              <a:chOff x="5253755" y="3489659"/>
              <a:chExt cx="390883" cy="325231"/>
            </a:xfrm>
          </p:grpSpPr>
          <p:sp>
            <p:nvSpPr>
              <p:cNvPr id="1855" name="Google Shape;1855;p7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78"/>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7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78"/>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7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7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61" name="Google Shape;1861;p78"/>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78"/>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78"/>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864" name="Google Shape;1864;p78"/>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865" name="Google Shape;1865;p78"/>
          <p:cNvPicPr preferRelativeResize="0"/>
          <p:nvPr/>
        </p:nvPicPr>
        <p:blipFill rotWithShape="1">
          <a:blip r:embed="rId4">
            <a:alphaModFix/>
          </a:blip>
          <a:srcRect b="12944" l="7499" r="33333" t="9979"/>
          <a:stretch/>
        </p:blipFill>
        <p:spPr>
          <a:xfrm>
            <a:off x="1143000" y="1053492"/>
            <a:ext cx="6722897" cy="3962401"/>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transition spd="slow" p14:dur="1600">
    <p:blinds dir="ver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79"/>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3.4 CÀI ĐẶT THUẬT TOÁN</a:t>
            </a:r>
            <a:endParaRPr b="1" sz="2000">
              <a:latin typeface="Arial"/>
              <a:ea typeface="Arial"/>
              <a:cs typeface="Arial"/>
              <a:sym typeface="Arial"/>
            </a:endParaRPr>
          </a:p>
        </p:txBody>
      </p:sp>
      <p:grpSp>
        <p:nvGrpSpPr>
          <p:cNvPr id="1871" name="Google Shape;1871;p79"/>
          <p:cNvGrpSpPr/>
          <p:nvPr/>
        </p:nvGrpSpPr>
        <p:grpSpPr>
          <a:xfrm>
            <a:off x="8642687" y="579166"/>
            <a:ext cx="406093" cy="472509"/>
            <a:chOff x="5968151" y="3383296"/>
            <a:chExt cx="285840" cy="332612"/>
          </a:xfrm>
        </p:grpSpPr>
        <p:sp>
          <p:nvSpPr>
            <p:cNvPr id="1872" name="Google Shape;1872;p79"/>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79"/>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79"/>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5" name="Google Shape;1875;p79"/>
          <p:cNvGrpSpPr/>
          <p:nvPr/>
        </p:nvGrpSpPr>
        <p:grpSpPr>
          <a:xfrm>
            <a:off x="8330163" y="4509972"/>
            <a:ext cx="604149" cy="521321"/>
            <a:chOff x="5710604" y="1402568"/>
            <a:chExt cx="604149" cy="521321"/>
          </a:xfrm>
        </p:grpSpPr>
        <p:sp>
          <p:nvSpPr>
            <p:cNvPr id="1876" name="Google Shape;1876;p79"/>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7" name="Google Shape;1877;p79"/>
            <p:cNvGrpSpPr/>
            <p:nvPr/>
          </p:nvGrpSpPr>
          <p:grpSpPr>
            <a:xfrm>
              <a:off x="5710604" y="1402568"/>
              <a:ext cx="604149" cy="502710"/>
              <a:chOff x="5253755" y="3489659"/>
              <a:chExt cx="390883" cy="325231"/>
            </a:xfrm>
          </p:grpSpPr>
          <p:sp>
            <p:nvSpPr>
              <p:cNvPr id="1878" name="Google Shape;1878;p79"/>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79"/>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79"/>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79"/>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79"/>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79"/>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84" name="Google Shape;1884;p79"/>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79"/>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79"/>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887" name="Google Shape;1887;p79"/>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888" name="Google Shape;1888;p79"/>
          <p:cNvPicPr preferRelativeResize="0"/>
          <p:nvPr/>
        </p:nvPicPr>
        <p:blipFill rotWithShape="1">
          <a:blip r:embed="rId4">
            <a:alphaModFix/>
          </a:blip>
          <a:srcRect b="12944" l="8334" r="40832" t="9979"/>
          <a:stretch/>
        </p:blipFill>
        <p:spPr>
          <a:xfrm>
            <a:off x="1268659" y="1068892"/>
            <a:ext cx="5771616" cy="3962401"/>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8"/>
          <p:cNvGrpSpPr/>
          <p:nvPr/>
        </p:nvGrpSpPr>
        <p:grpSpPr>
          <a:xfrm>
            <a:off x="8638170" y="1122087"/>
            <a:ext cx="416136" cy="393925"/>
            <a:chOff x="5771847" y="1409894"/>
            <a:chExt cx="542905" cy="513995"/>
          </a:xfrm>
        </p:grpSpPr>
        <p:sp>
          <p:nvSpPr>
            <p:cNvPr id="262" name="Google Shape;262;p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3" name="Google Shape;263;p8"/>
            <p:cNvGrpSpPr/>
            <p:nvPr/>
          </p:nvGrpSpPr>
          <p:grpSpPr>
            <a:xfrm>
              <a:off x="5777130" y="1409894"/>
              <a:ext cx="537622" cy="489019"/>
              <a:chOff x="5296797" y="3494398"/>
              <a:chExt cx="347841" cy="316374"/>
            </a:xfrm>
          </p:grpSpPr>
          <p:sp>
            <p:nvSpPr>
              <p:cNvPr id="264" name="Google Shape;264;p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68" name="Google Shape;268;p8"/>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sp>
        <p:nvSpPr>
          <p:cNvPr id="269" name="Google Shape;269;p8"/>
          <p:cNvSpPr/>
          <p:nvPr/>
        </p:nvSpPr>
        <p:spPr>
          <a:xfrm>
            <a:off x="1309463" y="273850"/>
            <a:ext cx="774484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Và vì những ưu điểm của nó mà danh sách liên kết được xem là 1 cấu trúc dữ liệu cơ bản, được sử dụng để khắc phục hạn chế của mảng (như việc mảng bị cố định về kích thước) và được sử dụng phổ biến thứ hai sau mảng.</a:t>
            </a:r>
            <a:endParaRPr/>
          </a:p>
        </p:txBody>
      </p:sp>
      <p:pic>
        <p:nvPicPr>
          <p:cNvPr id="270" name="Google Shape;270;p8"/>
          <p:cNvPicPr preferRelativeResize="0"/>
          <p:nvPr/>
        </p:nvPicPr>
        <p:blipFill rotWithShape="1">
          <a:blip r:embed="rId4">
            <a:alphaModFix/>
          </a:blip>
          <a:srcRect b="0" l="0" r="0" t="0"/>
          <a:stretch/>
        </p:blipFill>
        <p:spPr>
          <a:xfrm>
            <a:off x="382533" y="1463086"/>
            <a:ext cx="4765621" cy="1703341"/>
          </a:xfrm>
          <a:prstGeom prst="rect">
            <a:avLst/>
          </a:prstGeom>
          <a:noFill/>
          <a:ln>
            <a:noFill/>
          </a:ln>
        </p:spPr>
      </p:pic>
      <p:pic>
        <p:nvPicPr>
          <p:cNvPr id="271" name="Google Shape;271;p8"/>
          <p:cNvPicPr preferRelativeResize="0"/>
          <p:nvPr/>
        </p:nvPicPr>
        <p:blipFill rotWithShape="1">
          <a:blip r:embed="rId5">
            <a:alphaModFix/>
          </a:blip>
          <a:srcRect b="0" l="0" r="0" t="0"/>
          <a:stretch/>
        </p:blipFill>
        <p:spPr>
          <a:xfrm>
            <a:off x="3962400" y="2647950"/>
            <a:ext cx="4624671" cy="18817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80"/>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3.4 CÀI ĐẶT THUẬT TOÁN</a:t>
            </a:r>
            <a:endParaRPr b="1" sz="2000">
              <a:latin typeface="Arial"/>
              <a:ea typeface="Arial"/>
              <a:cs typeface="Arial"/>
              <a:sym typeface="Arial"/>
            </a:endParaRPr>
          </a:p>
        </p:txBody>
      </p:sp>
      <p:grpSp>
        <p:nvGrpSpPr>
          <p:cNvPr id="1894" name="Google Shape;1894;p80"/>
          <p:cNvGrpSpPr/>
          <p:nvPr/>
        </p:nvGrpSpPr>
        <p:grpSpPr>
          <a:xfrm>
            <a:off x="8642687" y="579166"/>
            <a:ext cx="406093" cy="472509"/>
            <a:chOff x="5968151" y="3383296"/>
            <a:chExt cx="285840" cy="332612"/>
          </a:xfrm>
        </p:grpSpPr>
        <p:sp>
          <p:nvSpPr>
            <p:cNvPr id="1895" name="Google Shape;1895;p80"/>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80"/>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80"/>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8" name="Google Shape;1898;p80"/>
          <p:cNvGrpSpPr/>
          <p:nvPr/>
        </p:nvGrpSpPr>
        <p:grpSpPr>
          <a:xfrm>
            <a:off x="8330163" y="4509972"/>
            <a:ext cx="604149" cy="521321"/>
            <a:chOff x="5710604" y="1402568"/>
            <a:chExt cx="604149" cy="521321"/>
          </a:xfrm>
        </p:grpSpPr>
        <p:sp>
          <p:nvSpPr>
            <p:cNvPr id="1899" name="Google Shape;1899;p80"/>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0" name="Google Shape;1900;p80"/>
            <p:cNvGrpSpPr/>
            <p:nvPr/>
          </p:nvGrpSpPr>
          <p:grpSpPr>
            <a:xfrm>
              <a:off x="5710604" y="1402568"/>
              <a:ext cx="604149" cy="502710"/>
              <a:chOff x="5253755" y="3489659"/>
              <a:chExt cx="390883" cy="325231"/>
            </a:xfrm>
          </p:grpSpPr>
          <p:sp>
            <p:nvSpPr>
              <p:cNvPr id="1901" name="Google Shape;1901;p80"/>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80"/>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80"/>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80"/>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80"/>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80"/>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07" name="Google Shape;1907;p80"/>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80"/>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80"/>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910" name="Google Shape;1910;p80"/>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911" name="Google Shape;1911;p80"/>
          <p:cNvPicPr preferRelativeResize="0"/>
          <p:nvPr/>
        </p:nvPicPr>
        <p:blipFill rotWithShape="1">
          <a:blip r:embed="rId4">
            <a:alphaModFix/>
          </a:blip>
          <a:srcRect b="12944" l="9166" r="24167" t="9979"/>
          <a:stretch/>
        </p:blipFill>
        <p:spPr>
          <a:xfrm>
            <a:off x="1143000" y="1122002"/>
            <a:ext cx="6661040" cy="3804266"/>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81"/>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3.5 VÍ DỤ CÓ GIẢI THÍCH</a:t>
            </a:r>
            <a:endParaRPr b="1" sz="2000">
              <a:latin typeface="Arial"/>
              <a:ea typeface="Arial"/>
              <a:cs typeface="Arial"/>
              <a:sym typeface="Arial"/>
            </a:endParaRPr>
          </a:p>
        </p:txBody>
      </p:sp>
      <p:grpSp>
        <p:nvGrpSpPr>
          <p:cNvPr id="1917" name="Google Shape;1917;p81"/>
          <p:cNvGrpSpPr/>
          <p:nvPr/>
        </p:nvGrpSpPr>
        <p:grpSpPr>
          <a:xfrm>
            <a:off x="8642687" y="579166"/>
            <a:ext cx="406093" cy="472509"/>
            <a:chOff x="5968151" y="3383296"/>
            <a:chExt cx="285840" cy="332612"/>
          </a:xfrm>
        </p:grpSpPr>
        <p:sp>
          <p:nvSpPr>
            <p:cNvPr id="1918" name="Google Shape;1918;p81"/>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81"/>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81"/>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1" name="Google Shape;1921;p81"/>
          <p:cNvGrpSpPr/>
          <p:nvPr/>
        </p:nvGrpSpPr>
        <p:grpSpPr>
          <a:xfrm>
            <a:off x="8330163" y="4509972"/>
            <a:ext cx="604149" cy="521321"/>
            <a:chOff x="5710604" y="1402568"/>
            <a:chExt cx="604149" cy="521321"/>
          </a:xfrm>
        </p:grpSpPr>
        <p:sp>
          <p:nvSpPr>
            <p:cNvPr id="1922" name="Google Shape;1922;p8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3" name="Google Shape;1923;p81"/>
            <p:cNvGrpSpPr/>
            <p:nvPr/>
          </p:nvGrpSpPr>
          <p:grpSpPr>
            <a:xfrm>
              <a:off x="5710604" y="1402568"/>
              <a:ext cx="604149" cy="502710"/>
              <a:chOff x="5253755" y="3489659"/>
              <a:chExt cx="390883" cy="325231"/>
            </a:xfrm>
          </p:grpSpPr>
          <p:sp>
            <p:nvSpPr>
              <p:cNvPr id="1924" name="Google Shape;1924;p8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81"/>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8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81"/>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8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8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30" name="Google Shape;1930;p81"/>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81"/>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81"/>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933" name="Google Shape;1933;p81"/>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934" name="Google Shape;1934;p81"/>
          <p:cNvSpPr txBox="1"/>
          <p:nvPr>
            <p:ph idx="13" type="subTitle"/>
          </p:nvPr>
        </p:nvSpPr>
        <p:spPr>
          <a:xfrm>
            <a:off x="937928" y="1147036"/>
            <a:ext cx="813825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 Hãy sắp xếp danh sách sau theo thứ tự tăng dần</a:t>
            </a:r>
            <a:endParaRPr b="0" i="0" sz="2000" u="none" cap="none" strike="noStrike">
              <a:solidFill>
                <a:schemeClr val="dk1"/>
              </a:solidFill>
              <a:latin typeface="Calibri"/>
              <a:ea typeface="Calibri"/>
              <a:cs typeface="Calibri"/>
              <a:sym typeface="Calibri"/>
            </a:endParaRPr>
          </a:p>
        </p:txBody>
      </p:sp>
      <p:pic>
        <p:nvPicPr>
          <p:cNvPr id="1935" name="Google Shape;1935;p81"/>
          <p:cNvPicPr preferRelativeResize="0"/>
          <p:nvPr/>
        </p:nvPicPr>
        <p:blipFill rotWithShape="1">
          <a:blip r:embed="rId4">
            <a:alphaModFix/>
          </a:blip>
          <a:srcRect b="57410" l="15000" r="17500" t="29249"/>
          <a:stretch/>
        </p:blipFill>
        <p:spPr>
          <a:xfrm>
            <a:off x="124947" y="1947777"/>
            <a:ext cx="8703779" cy="96708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82"/>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3.5 VÍ DỤ CÓ GIẢI THÍCH</a:t>
            </a:r>
            <a:endParaRPr b="1" sz="2000">
              <a:latin typeface="Arial"/>
              <a:ea typeface="Arial"/>
              <a:cs typeface="Arial"/>
              <a:sym typeface="Arial"/>
            </a:endParaRPr>
          </a:p>
        </p:txBody>
      </p:sp>
      <p:grpSp>
        <p:nvGrpSpPr>
          <p:cNvPr id="1941" name="Google Shape;1941;p82"/>
          <p:cNvGrpSpPr/>
          <p:nvPr/>
        </p:nvGrpSpPr>
        <p:grpSpPr>
          <a:xfrm>
            <a:off x="8642687" y="579166"/>
            <a:ext cx="406093" cy="472509"/>
            <a:chOff x="5968151" y="3383296"/>
            <a:chExt cx="285840" cy="332612"/>
          </a:xfrm>
        </p:grpSpPr>
        <p:sp>
          <p:nvSpPr>
            <p:cNvPr id="1942" name="Google Shape;1942;p82"/>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82"/>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82"/>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5" name="Google Shape;1945;p82"/>
          <p:cNvGrpSpPr/>
          <p:nvPr/>
        </p:nvGrpSpPr>
        <p:grpSpPr>
          <a:xfrm>
            <a:off x="8330163" y="4509972"/>
            <a:ext cx="604149" cy="521321"/>
            <a:chOff x="5710604" y="1402568"/>
            <a:chExt cx="604149" cy="521321"/>
          </a:xfrm>
        </p:grpSpPr>
        <p:sp>
          <p:nvSpPr>
            <p:cNvPr id="1946" name="Google Shape;1946;p8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7" name="Google Shape;1947;p82"/>
            <p:cNvGrpSpPr/>
            <p:nvPr/>
          </p:nvGrpSpPr>
          <p:grpSpPr>
            <a:xfrm>
              <a:off x="5710604" y="1402568"/>
              <a:ext cx="604149" cy="502710"/>
              <a:chOff x="5253755" y="3489659"/>
              <a:chExt cx="390883" cy="325231"/>
            </a:xfrm>
          </p:grpSpPr>
          <p:sp>
            <p:nvSpPr>
              <p:cNvPr id="1948" name="Google Shape;1948;p8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82"/>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8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82"/>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8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8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54" name="Google Shape;1954;p82"/>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82"/>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82"/>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957" name="Google Shape;1957;p82"/>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1958" name="Google Shape;1958;p82"/>
          <p:cNvPicPr preferRelativeResize="0"/>
          <p:nvPr/>
        </p:nvPicPr>
        <p:blipFill rotWithShape="1">
          <a:blip r:embed="rId4">
            <a:alphaModFix/>
          </a:blip>
          <a:srcRect b="36661" l="15833" r="39165" t="29249"/>
          <a:stretch/>
        </p:blipFill>
        <p:spPr>
          <a:xfrm>
            <a:off x="1311517" y="1981425"/>
            <a:ext cx="5936588" cy="2528547"/>
          </a:xfrm>
          <a:prstGeom prst="rect">
            <a:avLst/>
          </a:prstGeom>
          <a:noFill/>
          <a:ln>
            <a:noFill/>
          </a:ln>
        </p:spPr>
      </p:pic>
      <p:sp>
        <p:nvSpPr>
          <p:cNvPr id="1959" name="Google Shape;1959;p82"/>
          <p:cNvSpPr/>
          <p:nvPr/>
        </p:nvSpPr>
        <p:spPr>
          <a:xfrm>
            <a:off x="1221075" y="1297315"/>
            <a:ext cx="648767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 Dùng hàm FrontBackSplit(head, &amp;a, &amp;b), tách đôi danh sách</a:t>
            </a:r>
            <a:endParaRPr b="0" i="0" sz="20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4400">
        <p14:honeycomb/>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83"/>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3.5 VÍ DỤ CÓ GIẢI THÍCH</a:t>
            </a:r>
            <a:endParaRPr b="1" sz="2000">
              <a:latin typeface="Arial"/>
              <a:ea typeface="Arial"/>
              <a:cs typeface="Arial"/>
              <a:sym typeface="Arial"/>
            </a:endParaRPr>
          </a:p>
        </p:txBody>
      </p:sp>
      <p:grpSp>
        <p:nvGrpSpPr>
          <p:cNvPr id="1965" name="Google Shape;1965;p83"/>
          <p:cNvGrpSpPr/>
          <p:nvPr/>
        </p:nvGrpSpPr>
        <p:grpSpPr>
          <a:xfrm>
            <a:off x="8642687" y="579166"/>
            <a:ext cx="406093" cy="472509"/>
            <a:chOff x="5968151" y="3383296"/>
            <a:chExt cx="285840" cy="332612"/>
          </a:xfrm>
        </p:grpSpPr>
        <p:sp>
          <p:nvSpPr>
            <p:cNvPr id="1966" name="Google Shape;1966;p83"/>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83"/>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83"/>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9" name="Google Shape;1969;p83"/>
          <p:cNvGrpSpPr/>
          <p:nvPr/>
        </p:nvGrpSpPr>
        <p:grpSpPr>
          <a:xfrm>
            <a:off x="8330163" y="4509972"/>
            <a:ext cx="604149" cy="521321"/>
            <a:chOff x="5710604" y="1402568"/>
            <a:chExt cx="604149" cy="521321"/>
          </a:xfrm>
        </p:grpSpPr>
        <p:sp>
          <p:nvSpPr>
            <p:cNvPr id="1970" name="Google Shape;1970;p8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1" name="Google Shape;1971;p83"/>
            <p:cNvGrpSpPr/>
            <p:nvPr/>
          </p:nvGrpSpPr>
          <p:grpSpPr>
            <a:xfrm>
              <a:off x="5710604" y="1402568"/>
              <a:ext cx="604149" cy="502710"/>
              <a:chOff x="5253755" y="3489659"/>
              <a:chExt cx="390883" cy="325231"/>
            </a:xfrm>
          </p:grpSpPr>
          <p:sp>
            <p:nvSpPr>
              <p:cNvPr id="1972" name="Google Shape;1972;p8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83"/>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8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83"/>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8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8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78" name="Google Shape;1978;p83"/>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3"/>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83"/>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1981" name="Google Shape;1981;p83"/>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1982" name="Google Shape;1982;p83"/>
          <p:cNvSpPr txBox="1"/>
          <p:nvPr>
            <p:ph idx="13" type="subTitle"/>
          </p:nvPr>
        </p:nvSpPr>
        <p:spPr>
          <a:xfrm>
            <a:off x="5847475" y="2601632"/>
            <a:ext cx="2385600" cy="550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t/>
            </a:r>
            <a:endParaRPr/>
          </a:p>
        </p:txBody>
      </p:sp>
      <p:pic>
        <p:nvPicPr>
          <p:cNvPr id="1983" name="Google Shape;1983;p83"/>
          <p:cNvPicPr preferRelativeResize="0"/>
          <p:nvPr/>
        </p:nvPicPr>
        <p:blipFill rotWithShape="1">
          <a:blip r:embed="rId4">
            <a:alphaModFix/>
          </a:blip>
          <a:srcRect b="29248" l="14999" r="30833" t="35178"/>
          <a:stretch/>
        </p:blipFill>
        <p:spPr>
          <a:xfrm>
            <a:off x="607715" y="1547199"/>
            <a:ext cx="7706891" cy="2845623"/>
          </a:xfrm>
          <a:prstGeom prst="rect">
            <a:avLst/>
          </a:prstGeom>
          <a:noFill/>
          <a:ln>
            <a:noFill/>
          </a:ln>
        </p:spPr>
      </p:pic>
      <p:sp>
        <p:nvSpPr>
          <p:cNvPr id="1984" name="Google Shape;1984;p83"/>
          <p:cNvSpPr txBox="1"/>
          <p:nvPr/>
        </p:nvSpPr>
        <p:spPr>
          <a:xfrm>
            <a:off x="773397" y="1740072"/>
            <a:ext cx="6519637" cy="40011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accent4"/>
                </a:solidFill>
                <a:latin typeface="Calibri"/>
                <a:ea typeface="Calibri"/>
                <a:cs typeface="Calibri"/>
                <a:sym typeface="Calibri"/>
              </a:rPr>
              <a:t> Dùng hàm FrontBackSplit(head, &amp;a, &amp;b), tách đôi danh sách</a:t>
            </a:r>
            <a:endParaRPr b="0" i="0" sz="2000" u="none" cap="none" strike="noStrike">
              <a:solidFill>
                <a:schemeClr val="accent4"/>
              </a:solidFill>
              <a:latin typeface="Calibri"/>
              <a:ea typeface="Calibri"/>
              <a:cs typeface="Calibri"/>
              <a:sym typeface="Calibri"/>
            </a:endParaRPr>
          </a:p>
        </p:txBody>
      </p:sp>
    </p:spTree>
  </p:cSld>
  <p:clrMapOvr>
    <a:masterClrMapping/>
  </p:clrMapOvr>
  <mc:AlternateContent>
    <mc:Choice Requires="p14">
      <p:transition spd="slow" p14:dur="900">
        <p14:warp dir="in"/>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84"/>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3.5 VÍ DỤ CÓ GIẢI THÍCH</a:t>
            </a:r>
            <a:endParaRPr b="1" sz="2000">
              <a:latin typeface="Arial"/>
              <a:ea typeface="Arial"/>
              <a:cs typeface="Arial"/>
              <a:sym typeface="Arial"/>
            </a:endParaRPr>
          </a:p>
        </p:txBody>
      </p:sp>
      <p:grpSp>
        <p:nvGrpSpPr>
          <p:cNvPr id="1990" name="Google Shape;1990;p84"/>
          <p:cNvGrpSpPr/>
          <p:nvPr/>
        </p:nvGrpSpPr>
        <p:grpSpPr>
          <a:xfrm>
            <a:off x="8642687" y="579166"/>
            <a:ext cx="406093" cy="472509"/>
            <a:chOff x="5968151" y="3383296"/>
            <a:chExt cx="285840" cy="332612"/>
          </a:xfrm>
        </p:grpSpPr>
        <p:sp>
          <p:nvSpPr>
            <p:cNvPr id="1991" name="Google Shape;1991;p84"/>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84"/>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84"/>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4" name="Google Shape;1994;p84"/>
          <p:cNvGrpSpPr/>
          <p:nvPr/>
        </p:nvGrpSpPr>
        <p:grpSpPr>
          <a:xfrm>
            <a:off x="8330163" y="4509972"/>
            <a:ext cx="604149" cy="521321"/>
            <a:chOff x="5710604" y="1402568"/>
            <a:chExt cx="604149" cy="521321"/>
          </a:xfrm>
        </p:grpSpPr>
        <p:sp>
          <p:nvSpPr>
            <p:cNvPr id="1995" name="Google Shape;1995;p8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6" name="Google Shape;1996;p84"/>
            <p:cNvGrpSpPr/>
            <p:nvPr/>
          </p:nvGrpSpPr>
          <p:grpSpPr>
            <a:xfrm>
              <a:off x="5710604" y="1402568"/>
              <a:ext cx="604149" cy="502710"/>
              <a:chOff x="5253755" y="3489659"/>
              <a:chExt cx="390883" cy="325231"/>
            </a:xfrm>
          </p:grpSpPr>
          <p:sp>
            <p:nvSpPr>
              <p:cNvPr id="1997" name="Google Shape;1997;p8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84"/>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8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84"/>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8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8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03" name="Google Shape;2003;p84"/>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84"/>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84"/>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2006" name="Google Shape;2006;p84"/>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2007" name="Google Shape;2007;p84"/>
          <p:cNvSpPr txBox="1"/>
          <p:nvPr/>
        </p:nvSpPr>
        <p:spPr>
          <a:xfrm>
            <a:off x="728468" y="1285325"/>
            <a:ext cx="6519637" cy="707886"/>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accent4"/>
                </a:solidFill>
                <a:latin typeface="Calibri"/>
                <a:ea typeface="Calibri"/>
                <a:cs typeface="Calibri"/>
                <a:sym typeface="Calibri"/>
              </a:rPr>
              <a:t> Dùng hàm SortedMerge(Node *a, Node *b), tách đôi danh sách</a:t>
            </a:r>
            <a:endParaRPr b="0" i="0" sz="2000" u="none" cap="none" strike="noStrike">
              <a:solidFill>
                <a:schemeClr val="accent4"/>
              </a:solidFill>
              <a:latin typeface="Calibri"/>
              <a:ea typeface="Calibri"/>
              <a:cs typeface="Calibri"/>
              <a:sym typeface="Calibri"/>
            </a:endParaRPr>
          </a:p>
        </p:txBody>
      </p:sp>
      <p:pic>
        <p:nvPicPr>
          <p:cNvPr id="2008" name="Google Shape;2008;p84"/>
          <p:cNvPicPr preferRelativeResize="0"/>
          <p:nvPr/>
        </p:nvPicPr>
        <p:blipFill rotWithShape="1">
          <a:blip r:embed="rId4">
            <a:alphaModFix/>
          </a:blip>
          <a:srcRect b="38142" l="24166" r="27500" t="42588"/>
          <a:stretch/>
        </p:blipFill>
        <p:spPr>
          <a:xfrm>
            <a:off x="122133" y="2131550"/>
            <a:ext cx="8094162" cy="1964200"/>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85"/>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3.5 VÍ DỤ CÓ GIẢI THÍCH</a:t>
            </a:r>
            <a:endParaRPr b="1" sz="2000">
              <a:latin typeface="Arial"/>
              <a:ea typeface="Arial"/>
              <a:cs typeface="Arial"/>
              <a:sym typeface="Arial"/>
            </a:endParaRPr>
          </a:p>
        </p:txBody>
      </p:sp>
      <p:grpSp>
        <p:nvGrpSpPr>
          <p:cNvPr id="2014" name="Google Shape;2014;p85"/>
          <p:cNvGrpSpPr/>
          <p:nvPr/>
        </p:nvGrpSpPr>
        <p:grpSpPr>
          <a:xfrm>
            <a:off x="8642687" y="579166"/>
            <a:ext cx="406093" cy="472509"/>
            <a:chOff x="5968151" y="3383296"/>
            <a:chExt cx="285840" cy="332612"/>
          </a:xfrm>
        </p:grpSpPr>
        <p:sp>
          <p:nvSpPr>
            <p:cNvPr id="2015" name="Google Shape;2015;p85"/>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5"/>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85"/>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8" name="Google Shape;2018;p85"/>
          <p:cNvGrpSpPr/>
          <p:nvPr/>
        </p:nvGrpSpPr>
        <p:grpSpPr>
          <a:xfrm>
            <a:off x="8330163" y="4509972"/>
            <a:ext cx="604149" cy="521321"/>
            <a:chOff x="5710604" y="1402568"/>
            <a:chExt cx="604149" cy="521321"/>
          </a:xfrm>
        </p:grpSpPr>
        <p:sp>
          <p:nvSpPr>
            <p:cNvPr id="2019" name="Google Shape;2019;p8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0" name="Google Shape;2020;p85"/>
            <p:cNvGrpSpPr/>
            <p:nvPr/>
          </p:nvGrpSpPr>
          <p:grpSpPr>
            <a:xfrm>
              <a:off x="5710604" y="1402568"/>
              <a:ext cx="604149" cy="502710"/>
              <a:chOff x="5253755" y="3489659"/>
              <a:chExt cx="390883" cy="325231"/>
            </a:xfrm>
          </p:grpSpPr>
          <p:sp>
            <p:nvSpPr>
              <p:cNvPr id="2021" name="Google Shape;2021;p8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85"/>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8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85"/>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8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8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27" name="Google Shape;2027;p85"/>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85"/>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85"/>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2030" name="Google Shape;2030;p85"/>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2031" name="Google Shape;2031;p85"/>
          <p:cNvSpPr txBox="1"/>
          <p:nvPr>
            <p:ph idx="13" type="subTitle"/>
          </p:nvPr>
        </p:nvSpPr>
        <p:spPr>
          <a:xfrm>
            <a:off x="5847475" y="2601632"/>
            <a:ext cx="2385600" cy="550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t/>
            </a:r>
            <a:endParaRPr/>
          </a:p>
        </p:txBody>
      </p:sp>
      <p:pic>
        <p:nvPicPr>
          <p:cNvPr id="2032" name="Google Shape;2032;p85"/>
          <p:cNvPicPr preferRelativeResize="0"/>
          <p:nvPr/>
        </p:nvPicPr>
        <p:blipFill rotWithShape="1">
          <a:blip r:embed="rId4">
            <a:alphaModFix/>
          </a:blip>
          <a:srcRect b="23320" l="16667" r="20833" t="29249"/>
          <a:stretch/>
        </p:blipFill>
        <p:spPr>
          <a:xfrm>
            <a:off x="396572" y="1338216"/>
            <a:ext cx="8144457" cy="3474970"/>
          </a:xfrm>
          <a:prstGeom prst="rect">
            <a:avLst/>
          </a:prstGeom>
          <a:noFill/>
          <a:ln>
            <a:noFill/>
          </a:ln>
        </p:spPr>
      </p:pic>
      <p:sp>
        <p:nvSpPr>
          <p:cNvPr id="2033" name="Google Shape;2033;p85"/>
          <p:cNvSpPr txBox="1"/>
          <p:nvPr/>
        </p:nvSpPr>
        <p:spPr>
          <a:xfrm>
            <a:off x="728468" y="1584565"/>
            <a:ext cx="6519637" cy="400110"/>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accent4"/>
                </a:solidFill>
                <a:latin typeface="Calibri"/>
                <a:ea typeface="Calibri"/>
                <a:cs typeface="Calibri"/>
                <a:sym typeface="Calibri"/>
              </a:rPr>
              <a:t> Dùng hàm FrontBackSplit(head, &amp;a, &amp;b), tách đôi danh sách</a:t>
            </a:r>
            <a:endParaRPr b="0" i="0" sz="2000" u="none" cap="none" strike="noStrike">
              <a:solidFill>
                <a:schemeClr val="accent4"/>
              </a:solidFill>
              <a:latin typeface="Calibri"/>
              <a:ea typeface="Calibri"/>
              <a:cs typeface="Calibri"/>
              <a:sym typeface="Calibri"/>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86"/>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3.5 VÍ DỤ CÓ GIẢI THÍCH</a:t>
            </a:r>
            <a:endParaRPr b="1" sz="2000">
              <a:latin typeface="Arial"/>
              <a:ea typeface="Arial"/>
              <a:cs typeface="Arial"/>
              <a:sym typeface="Arial"/>
            </a:endParaRPr>
          </a:p>
        </p:txBody>
      </p:sp>
      <p:grpSp>
        <p:nvGrpSpPr>
          <p:cNvPr id="2039" name="Google Shape;2039;p86"/>
          <p:cNvGrpSpPr/>
          <p:nvPr/>
        </p:nvGrpSpPr>
        <p:grpSpPr>
          <a:xfrm>
            <a:off x="8642687" y="579166"/>
            <a:ext cx="406093" cy="472509"/>
            <a:chOff x="5968151" y="3383296"/>
            <a:chExt cx="285840" cy="332612"/>
          </a:xfrm>
        </p:grpSpPr>
        <p:sp>
          <p:nvSpPr>
            <p:cNvPr id="2040" name="Google Shape;2040;p86"/>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86"/>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86"/>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3" name="Google Shape;2043;p86"/>
          <p:cNvGrpSpPr/>
          <p:nvPr/>
        </p:nvGrpSpPr>
        <p:grpSpPr>
          <a:xfrm>
            <a:off x="8330163" y="4509972"/>
            <a:ext cx="604149" cy="521321"/>
            <a:chOff x="5710604" y="1402568"/>
            <a:chExt cx="604149" cy="521321"/>
          </a:xfrm>
        </p:grpSpPr>
        <p:sp>
          <p:nvSpPr>
            <p:cNvPr id="2044" name="Google Shape;2044;p86"/>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5" name="Google Shape;2045;p86"/>
            <p:cNvGrpSpPr/>
            <p:nvPr/>
          </p:nvGrpSpPr>
          <p:grpSpPr>
            <a:xfrm>
              <a:off x="5710604" y="1402568"/>
              <a:ext cx="604149" cy="502710"/>
              <a:chOff x="5253755" y="3489659"/>
              <a:chExt cx="390883" cy="325231"/>
            </a:xfrm>
          </p:grpSpPr>
          <p:sp>
            <p:nvSpPr>
              <p:cNvPr id="2046" name="Google Shape;2046;p86"/>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86"/>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86"/>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86"/>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86"/>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86"/>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52" name="Google Shape;2052;p86"/>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86"/>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86"/>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2055" name="Google Shape;2055;p86"/>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2056" name="Google Shape;2056;p86"/>
          <p:cNvSpPr txBox="1"/>
          <p:nvPr>
            <p:ph idx="13" type="subTitle"/>
          </p:nvPr>
        </p:nvSpPr>
        <p:spPr>
          <a:xfrm>
            <a:off x="5847475" y="2601632"/>
            <a:ext cx="2385600" cy="550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t/>
            </a:r>
            <a:endParaRPr/>
          </a:p>
        </p:txBody>
      </p:sp>
      <p:sp>
        <p:nvSpPr>
          <p:cNvPr id="2057" name="Google Shape;2057;p86"/>
          <p:cNvSpPr txBox="1"/>
          <p:nvPr/>
        </p:nvSpPr>
        <p:spPr>
          <a:xfrm>
            <a:off x="728468" y="1285325"/>
            <a:ext cx="6519637" cy="707886"/>
          </a:xfrm>
          <a:prstGeom prst="rect">
            <a:avLst/>
          </a:prstGeom>
          <a:solidFill>
            <a:schemeClr val="accent1"/>
          </a:solidFill>
          <a:ln cap="flat" cmpd="sng" w="25400">
            <a:solidFill>
              <a:srgbClr val="BA404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accent4"/>
                </a:solidFill>
                <a:latin typeface="Calibri"/>
                <a:ea typeface="Calibri"/>
                <a:cs typeface="Calibri"/>
                <a:sym typeface="Calibri"/>
              </a:rPr>
              <a:t> Dùng hàm SortedMerge(Node *a, Node *b), tách đôi danh sách</a:t>
            </a:r>
            <a:endParaRPr b="0" i="0" sz="2000" u="none" cap="none" strike="noStrike">
              <a:solidFill>
                <a:schemeClr val="accent4"/>
              </a:solidFill>
              <a:latin typeface="Calibri"/>
              <a:ea typeface="Calibri"/>
              <a:cs typeface="Calibri"/>
              <a:sym typeface="Calibri"/>
            </a:endParaRPr>
          </a:p>
        </p:txBody>
      </p:sp>
      <p:pic>
        <p:nvPicPr>
          <p:cNvPr id="2058" name="Google Shape;2058;p86"/>
          <p:cNvPicPr preferRelativeResize="0"/>
          <p:nvPr/>
        </p:nvPicPr>
        <p:blipFill rotWithShape="1">
          <a:blip r:embed="rId4">
            <a:alphaModFix/>
          </a:blip>
          <a:srcRect b="36703" l="17985" r="36795" t="42742"/>
          <a:stretch/>
        </p:blipFill>
        <p:spPr>
          <a:xfrm>
            <a:off x="136389" y="2179111"/>
            <a:ext cx="8281777" cy="2116454"/>
          </a:xfrm>
          <a:prstGeom prst="rect">
            <a:avLst/>
          </a:prstGeom>
          <a:noFill/>
          <a:ln>
            <a:noFill/>
          </a:ln>
        </p:spPr>
      </p:pic>
    </p:spTree>
  </p:cSld>
  <p:clrMapOvr>
    <a:masterClrMapping/>
  </p:clrMapOvr>
  <p:transition spd="slow">
    <p:comb/>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87"/>
          <p:cNvSpPr txBox="1"/>
          <p:nvPr>
            <p:ph idx="7" type="subTitle"/>
          </p:nvPr>
        </p:nvSpPr>
        <p:spPr>
          <a:xfrm>
            <a:off x="1441095" y="584178"/>
            <a:ext cx="580701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000">
                <a:latin typeface="Arial"/>
                <a:ea typeface="Arial"/>
                <a:cs typeface="Arial"/>
                <a:sym typeface="Arial"/>
              </a:rPr>
              <a:t>3.5 VÍ DỤ CÓ GIẢI THÍCH</a:t>
            </a:r>
            <a:endParaRPr b="1" sz="2000">
              <a:latin typeface="Arial"/>
              <a:ea typeface="Arial"/>
              <a:cs typeface="Arial"/>
              <a:sym typeface="Arial"/>
            </a:endParaRPr>
          </a:p>
        </p:txBody>
      </p:sp>
      <p:grpSp>
        <p:nvGrpSpPr>
          <p:cNvPr id="2064" name="Google Shape;2064;p87"/>
          <p:cNvGrpSpPr/>
          <p:nvPr/>
        </p:nvGrpSpPr>
        <p:grpSpPr>
          <a:xfrm>
            <a:off x="8642687" y="579166"/>
            <a:ext cx="406093" cy="472509"/>
            <a:chOff x="5968151" y="3383296"/>
            <a:chExt cx="285840" cy="332612"/>
          </a:xfrm>
        </p:grpSpPr>
        <p:sp>
          <p:nvSpPr>
            <p:cNvPr id="2065" name="Google Shape;2065;p87"/>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87"/>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87"/>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8" name="Google Shape;2068;p87"/>
          <p:cNvGrpSpPr/>
          <p:nvPr/>
        </p:nvGrpSpPr>
        <p:grpSpPr>
          <a:xfrm>
            <a:off x="8330163" y="4509972"/>
            <a:ext cx="604149" cy="521321"/>
            <a:chOff x="5710604" y="1402568"/>
            <a:chExt cx="604149" cy="521321"/>
          </a:xfrm>
        </p:grpSpPr>
        <p:sp>
          <p:nvSpPr>
            <p:cNvPr id="2069" name="Google Shape;2069;p8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70" name="Google Shape;2070;p87"/>
            <p:cNvGrpSpPr/>
            <p:nvPr/>
          </p:nvGrpSpPr>
          <p:grpSpPr>
            <a:xfrm>
              <a:off x="5710604" y="1402568"/>
              <a:ext cx="604149" cy="502710"/>
              <a:chOff x="5253755" y="3489659"/>
              <a:chExt cx="390883" cy="325231"/>
            </a:xfrm>
          </p:grpSpPr>
          <p:sp>
            <p:nvSpPr>
              <p:cNvPr id="2071" name="Google Shape;2071;p8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87"/>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8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87"/>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8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8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77" name="Google Shape;2077;p87"/>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87"/>
          <p:cNvSpPr/>
          <p:nvPr/>
        </p:nvSpPr>
        <p:spPr>
          <a:xfrm>
            <a:off x="8216295" y="209550"/>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87"/>
          <p:cNvSpPr txBox="1"/>
          <p:nvPr>
            <p:ph idx="18" type="title"/>
          </p:nvPr>
        </p:nvSpPr>
        <p:spPr>
          <a:xfrm>
            <a:off x="1226212" y="114064"/>
            <a:ext cx="6819375"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800">
                <a:latin typeface="Arial"/>
                <a:ea typeface="Arial"/>
                <a:cs typeface="Arial"/>
                <a:sym typeface="Arial"/>
              </a:rPr>
              <a:t>3. PHƯƠNG PHÁP MERGESORT</a:t>
            </a:r>
            <a:endParaRPr sz="2800">
              <a:latin typeface="Arial"/>
              <a:ea typeface="Arial"/>
              <a:cs typeface="Arial"/>
              <a:sym typeface="Arial"/>
            </a:endParaRPr>
          </a:p>
        </p:txBody>
      </p:sp>
      <p:pic>
        <p:nvPicPr>
          <p:cNvPr id="2080" name="Google Shape;2080;p87"/>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
        <p:nvSpPr>
          <p:cNvPr id="2081" name="Google Shape;2081;p87"/>
          <p:cNvSpPr txBox="1"/>
          <p:nvPr>
            <p:ph idx="13" type="subTitle"/>
          </p:nvPr>
        </p:nvSpPr>
        <p:spPr>
          <a:xfrm>
            <a:off x="5847475" y="2601632"/>
            <a:ext cx="2385600" cy="550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t/>
            </a:r>
            <a:endParaRPr/>
          </a:p>
        </p:txBody>
      </p:sp>
      <p:pic>
        <p:nvPicPr>
          <p:cNvPr id="2082" name="Google Shape;2082;p87"/>
          <p:cNvPicPr preferRelativeResize="0"/>
          <p:nvPr/>
        </p:nvPicPr>
        <p:blipFill rotWithShape="1">
          <a:blip r:embed="rId4">
            <a:alphaModFix/>
          </a:blip>
          <a:srcRect b="35178" l="19167" r="21666" t="42589"/>
          <a:stretch/>
        </p:blipFill>
        <p:spPr>
          <a:xfrm>
            <a:off x="175787" y="1761019"/>
            <a:ext cx="8705326" cy="1839155"/>
          </a:xfrm>
          <a:prstGeom prst="rect">
            <a:avLst/>
          </a:prstGeom>
          <a:noFill/>
          <a:ln>
            <a:noFill/>
          </a:ln>
        </p:spPr>
      </p:pic>
    </p:spTree>
  </p:cSld>
  <p:clrMapOvr>
    <a:masterClrMapping/>
  </p:clrMapOvr>
  <mc:AlternateContent>
    <mc:Choice Requires="p14">
      <p:transition spd="slow" p14:dur="2000">
        <p14:ferris dir="l"/>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88"/>
          <p:cNvSpPr/>
          <p:nvPr/>
        </p:nvSpPr>
        <p:spPr>
          <a:xfrm>
            <a:off x="2030421" y="1623312"/>
            <a:ext cx="1853044" cy="1864907"/>
          </a:xfrm>
          <a:custGeom>
            <a:rect b="b" l="l" r="r" t="t"/>
            <a:pathLst>
              <a:path extrusionOk="0" h="74203" w="73731">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88"/>
          <p:cNvSpPr/>
          <p:nvPr/>
        </p:nvSpPr>
        <p:spPr>
          <a:xfrm>
            <a:off x="2421860" y="1633300"/>
            <a:ext cx="1749300" cy="17493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88"/>
          <p:cNvSpPr txBox="1"/>
          <p:nvPr>
            <p:ph type="title"/>
          </p:nvPr>
        </p:nvSpPr>
        <p:spPr>
          <a:xfrm>
            <a:off x="4453825" y="1543169"/>
            <a:ext cx="2830450" cy="200633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latin typeface="Arial"/>
                <a:ea typeface="Arial"/>
                <a:cs typeface="Arial"/>
                <a:sym typeface="Arial"/>
              </a:rPr>
              <a:t>Stack and </a:t>
            </a:r>
            <a:br>
              <a:rPr lang="en-US">
                <a:latin typeface="Arial"/>
                <a:ea typeface="Arial"/>
                <a:cs typeface="Arial"/>
                <a:sym typeface="Arial"/>
              </a:rPr>
            </a:br>
            <a:r>
              <a:rPr lang="en-US">
                <a:latin typeface="Arial"/>
                <a:ea typeface="Arial"/>
                <a:cs typeface="Arial"/>
                <a:sym typeface="Arial"/>
              </a:rPr>
              <a:t>Queue</a:t>
            </a:r>
            <a:endParaRPr>
              <a:latin typeface="Arial"/>
              <a:ea typeface="Arial"/>
              <a:cs typeface="Arial"/>
              <a:sym typeface="Arial"/>
            </a:endParaRPr>
          </a:p>
        </p:txBody>
      </p:sp>
      <p:sp>
        <p:nvSpPr>
          <p:cNvPr id="2090" name="Google Shape;2090;p88"/>
          <p:cNvSpPr txBox="1"/>
          <p:nvPr>
            <p:ph idx="2" type="title"/>
          </p:nvPr>
        </p:nvSpPr>
        <p:spPr>
          <a:xfrm flipH="1">
            <a:off x="2506965" y="1780591"/>
            <a:ext cx="1533900" cy="119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US"/>
              <a:t>04</a:t>
            </a:r>
            <a:endParaRPr/>
          </a:p>
        </p:txBody>
      </p:sp>
      <p:grpSp>
        <p:nvGrpSpPr>
          <p:cNvPr id="2091" name="Google Shape;2091;p88"/>
          <p:cNvGrpSpPr/>
          <p:nvPr/>
        </p:nvGrpSpPr>
        <p:grpSpPr>
          <a:xfrm flipH="1">
            <a:off x="2183290" y="4002229"/>
            <a:ext cx="312766" cy="363944"/>
            <a:chOff x="5968151" y="3383296"/>
            <a:chExt cx="285840" cy="332612"/>
          </a:xfrm>
        </p:grpSpPr>
        <p:sp>
          <p:nvSpPr>
            <p:cNvPr id="2092" name="Google Shape;2092;p88"/>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88"/>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88"/>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5" name="Google Shape;2095;p88"/>
          <p:cNvSpPr/>
          <p:nvPr/>
        </p:nvSpPr>
        <p:spPr>
          <a:xfrm flipH="1">
            <a:off x="4571988" y="375688"/>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88"/>
          <p:cNvSpPr/>
          <p:nvPr/>
        </p:nvSpPr>
        <p:spPr>
          <a:xfrm flipH="1">
            <a:off x="7696200" y="1419574"/>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88"/>
          <p:cNvSpPr/>
          <p:nvPr/>
        </p:nvSpPr>
        <p:spPr>
          <a:xfrm flipH="1">
            <a:off x="5636085" y="4366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88"/>
          <p:cNvSpPr/>
          <p:nvPr/>
        </p:nvSpPr>
        <p:spPr>
          <a:xfrm flipH="1">
            <a:off x="1138338" y="24269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9" name="Google Shape;2099;p88"/>
          <p:cNvGrpSpPr/>
          <p:nvPr/>
        </p:nvGrpSpPr>
        <p:grpSpPr>
          <a:xfrm>
            <a:off x="7815416" y="3480887"/>
            <a:ext cx="604161" cy="521328"/>
            <a:chOff x="3518141" y="663074"/>
            <a:chExt cx="604161" cy="521328"/>
          </a:xfrm>
        </p:grpSpPr>
        <p:grpSp>
          <p:nvGrpSpPr>
            <p:cNvPr id="2100" name="Google Shape;2100;p88"/>
            <p:cNvGrpSpPr/>
            <p:nvPr/>
          </p:nvGrpSpPr>
          <p:grpSpPr>
            <a:xfrm>
              <a:off x="3518141" y="663081"/>
              <a:ext cx="604149" cy="521321"/>
              <a:chOff x="5710604" y="1402568"/>
              <a:chExt cx="604149" cy="521321"/>
            </a:xfrm>
          </p:grpSpPr>
          <p:sp>
            <p:nvSpPr>
              <p:cNvPr id="2101" name="Google Shape;2101;p8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2" name="Google Shape;2102;p88"/>
              <p:cNvGrpSpPr/>
              <p:nvPr/>
            </p:nvGrpSpPr>
            <p:grpSpPr>
              <a:xfrm>
                <a:off x="5710604" y="1402568"/>
                <a:ext cx="604149" cy="502710"/>
                <a:chOff x="5253755" y="3489659"/>
                <a:chExt cx="390883" cy="325231"/>
              </a:xfrm>
            </p:grpSpPr>
            <p:sp>
              <p:nvSpPr>
                <p:cNvPr id="2103" name="Google Shape;2103;p8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88"/>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8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88"/>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8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8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09" name="Google Shape;2109;p88"/>
            <p:cNvSpPr/>
            <p:nvPr/>
          </p:nvSpPr>
          <p:spPr>
            <a:xfrm>
              <a:off x="3954996" y="663074"/>
              <a:ext cx="167306" cy="168274"/>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0" name="Google Shape;2110;p88"/>
          <p:cNvSpPr/>
          <p:nvPr/>
        </p:nvSpPr>
        <p:spPr>
          <a:xfrm flipH="1">
            <a:off x="8507963" y="2258975"/>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1" name="Google Shape;2111;p88"/>
          <p:cNvGrpSpPr/>
          <p:nvPr/>
        </p:nvGrpSpPr>
        <p:grpSpPr>
          <a:xfrm>
            <a:off x="2131605" y="375712"/>
            <a:ext cx="416136" cy="393925"/>
            <a:chOff x="5771847" y="1409894"/>
            <a:chExt cx="542905" cy="513995"/>
          </a:xfrm>
        </p:grpSpPr>
        <p:sp>
          <p:nvSpPr>
            <p:cNvPr id="2112" name="Google Shape;2112;p8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3" name="Google Shape;2113;p88"/>
            <p:cNvGrpSpPr/>
            <p:nvPr/>
          </p:nvGrpSpPr>
          <p:grpSpPr>
            <a:xfrm>
              <a:off x="5777130" y="1409894"/>
              <a:ext cx="537622" cy="489019"/>
              <a:chOff x="5296797" y="3494398"/>
              <a:chExt cx="347841" cy="316374"/>
            </a:xfrm>
          </p:grpSpPr>
          <p:sp>
            <p:nvSpPr>
              <p:cNvPr id="2114" name="Google Shape;2114;p8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8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8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8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118" name="Google Shape;2118;p88"/>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pic>
        <p:nvPicPr>
          <p:cNvPr id="2123" name="Google Shape;2123;p89"/>
          <p:cNvPicPr preferRelativeResize="0"/>
          <p:nvPr/>
        </p:nvPicPr>
        <p:blipFill rotWithShape="1">
          <a:blip r:embed="rId3">
            <a:alphaModFix/>
          </a:blip>
          <a:srcRect b="0" l="0" r="0" t="0"/>
          <a:stretch/>
        </p:blipFill>
        <p:spPr>
          <a:xfrm>
            <a:off x="2362200" y="2567678"/>
            <a:ext cx="4895160" cy="1606797"/>
          </a:xfrm>
          <a:prstGeom prst="rect">
            <a:avLst/>
          </a:prstGeom>
          <a:noFill/>
          <a:ln>
            <a:noFill/>
          </a:ln>
        </p:spPr>
      </p:pic>
      <p:sp>
        <p:nvSpPr>
          <p:cNvPr id="2124" name="Google Shape;2124;p89"/>
          <p:cNvSpPr txBox="1"/>
          <p:nvPr>
            <p:ph idx="1" type="body"/>
          </p:nvPr>
        </p:nvSpPr>
        <p:spPr>
          <a:xfrm>
            <a:off x="725157" y="498089"/>
            <a:ext cx="7117733" cy="355232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i="1" lang="en-US" sz="1800">
                <a:solidFill>
                  <a:srgbClr val="071339"/>
                </a:solidFill>
                <a:latin typeface="Arial"/>
                <a:ea typeface="Arial"/>
                <a:cs typeface="Arial"/>
                <a:sym typeface="Arial"/>
              </a:rPr>
              <a:t>1.Khái niệm : </a:t>
            </a:r>
            <a:endParaRPr i="1" sz="18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rPr lang="en-US" sz="1800">
                <a:solidFill>
                  <a:srgbClr val="071339"/>
                </a:solidFill>
                <a:latin typeface="Arial"/>
                <a:ea typeface="Arial"/>
                <a:cs typeface="Arial"/>
                <a:sym typeface="Arial"/>
              </a:rPr>
              <a:t>Một ngăn xếp là một cấu trúc dữ liệu trừu tượng (Abstract Data Type – viết tắt là ADT), hầu như được sử dụng trong hầu hết mọi ngôn ngữ lập trình. Đặt tên là ngăn xếp bởi vì nó hoạt động như một ngăn xếp trong đời sống thực, ví dụ như một cỗ bài hay một chồng đĩa, …</a:t>
            </a:r>
            <a:endParaRPr sz="18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800">
              <a:solidFill>
                <a:srgbClr val="071339"/>
              </a:solidFill>
              <a:latin typeface="Arial"/>
              <a:ea typeface="Arial"/>
              <a:cs typeface="Arial"/>
              <a:sym typeface="Arial"/>
            </a:endParaRPr>
          </a:p>
        </p:txBody>
      </p:sp>
      <p:sp>
        <p:nvSpPr>
          <p:cNvPr id="2125" name="Google Shape;2125;p89"/>
          <p:cNvSpPr txBox="1"/>
          <p:nvPr>
            <p:ph type="title"/>
          </p:nvPr>
        </p:nvSpPr>
        <p:spPr>
          <a:xfrm>
            <a:off x="1612889" y="649655"/>
            <a:ext cx="6806836" cy="44116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I. Stack (Ngăn xếp)</a:t>
            </a:r>
            <a:endParaRPr/>
          </a:p>
        </p:txBody>
      </p:sp>
      <p:grpSp>
        <p:nvGrpSpPr>
          <p:cNvPr id="2126" name="Google Shape;2126;p89"/>
          <p:cNvGrpSpPr/>
          <p:nvPr/>
        </p:nvGrpSpPr>
        <p:grpSpPr>
          <a:xfrm>
            <a:off x="8159958" y="422967"/>
            <a:ext cx="312766" cy="363944"/>
            <a:chOff x="5968151" y="3383296"/>
            <a:chExt cx="285840" cy="332612"/>
          </a:xfrm>
        </p:grpSpPr>
        <p:sp>
          <p:nvSpPr>
            <p:cNvPr id="2127" name="Google Shape;2127;p89"/>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89"/>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89"/>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0" name="Google Shape;2130;p89"/>
          <p:cNvGrpSpPr/>
          <p:nvPr/>
        </p:nvGrpSpPr>
        <p:grpSpPr>
          <a:xfrm>
            <a:off x="258147" y="3685456"/>
            <a:ext cx="542905" cy="513995"/>
            <a:chOff x="5771847" y="1409894"/>
            <a:chExt cx="542905" cy="513995"/>
          </a:xfrm>
        </p:grpSpPr>
        <p:sp>
          <p:nvSpPr>
            <p:cNvPr id="2131" name="Google Shape;2131;p89"/>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2" name="Google Shape;2132;p89"/>
            <p:cNvGrpSpPr/>
            <p:nvPr/>
          </p:nvGrpSpPr>
          <p:grpSpPr>
            <a:xfrm>
              <a:off x="5777130" y="1409894"/>
              <a:ext cx="537622" cy="489019"/>
              <a:chOff x="5296797" y="3494398"/>
              <a:chExt cx="347841" cy="316374"/>
            </a:xfrm>
          </p:grpSpPr>
          <p:sp>
            <p:nvSpPr>
              <p:cNvPr id="2133" name="Google Shape;2133;p89"/>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89"/>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89"/>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89"/>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37" name="Google Shape;2137;p89"/>
          <p:cNvSpPr/>
          <p:nvPr/>
        </p:nvSpPr>
        <p:spPr>
          <a:xfrm>
            <a:off x="8811250" y="2985675"/>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89"/>
          <p:cNvSpPr/>
          <p:nvPr/>
        </p:nvSpPr>
        <p:spPr>
          <a:xfrm>
            <a:off x="7393525" y="2526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89"/>
          <p:cNvSpPr/>
          <p:nvPr/>
        </p:nvSpPr>
        <p:spPr>
          <a:xfrm>
            <a:off x="1612888" y="-147881"/>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0" name="Google Shape;2140;p89"/>
          <p:cNvPicPr preferRelativeResize="0"/>
          <p:nvPr/>
        </p:nvPicPr>
        <p:blipFill rotWithShape="1">
          <a:blip r:embed="rId4">
            <a:alphaModFix/>
          </a:blip>
          <a:srcRect b="0" l="0" r="0" t="0"/>
          <a:stretch/>
        </p:blipFill>
        <p:spPr>
          <a:xfrm>
            <a:off x="-533236" y="-570712"/>
            <a:ext cx="2516786" cy="24407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9"/>
          <p:cNvGrpSpPr/>
          <p:nvPr/>
        </p:nvGrpSpPr>
        <p:grpSpPr>
          <a:xfrm>
            <a:off x="8638170" y="1122087"/>
            <a:ext cx="416136" cy="393925"/>
            <a:chOff x="5771847" y="1409894"/>
            <a:chExt cx="542905" cy="513995"/>
          </a:xfrm>
        </p:grpSpPr>
        <p:sp>
          <p:nvSpPr>
            <p:cNvPr id="277" name="Google Shape;277;p9"/>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8" name="Google Shape;278;p9"/>
            <p:cNvGrpSpPr/>
            <p:nvPr/>
          </p:nvGrpSpPr>
          <p:grpSpPr>
            <a:xfrm>
              <a:off x="5777130" y="1409894"/>
              <a:ext cx="537622" cy="489019"/>
              <a:chOff x="5296797" y="3494398"/>
              <a:chExt cx="347841" cy="316374"/>
            </a:xfrm>
          </p:grpSpPr>
          <p:sp>
            <p:nvSpPr>
              <p:cNvPr id="279" name="Google Shape;279;p9"/>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9"/>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9"/>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9"/>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3" name="Google Shape;283;p9"/>
          <p:cNvSpPr/>
          <p:nvPr/>
        </p:nvSpPr>
        <p:spPr>
          <a:xfrm>
            <a:off x="1371600" y="446020"/>
            <a:ext cx="7162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3. Mô hình danh sách liên kết đơn_Tổ chức danh sách liên kết đơn</a:t>
            </a:r>
            <a:endParaRPr b="1" i="0" sz="1600" u="none" cap="none" strike="noStrike">
              <a:solidFill>
                <a:srgbClr val="000000"/>
              </a:solidFill>
              <a:latin typeface="Arial"/>
              <a:ea typeface="Arial"/>
              <a:cs typeface="Arial"/>
              <a:sym typeface="Arial"/>
            </a:endParaRPr>
          </a:p>
        </p:txBody>
      </p:sp>
      <p:pic>
        <p:nvPicPr>
          <p:cNvPr id="284" name="Google Shape;284;p9"/>
          <p:cNvPicPr preferRelativeResize="0"/>
          <p:nvPr/>
        </p:nvPicPr>
        <p:blipFill rotWithShape="1">
          <a:blip r:embed="rId3">
            <a:alphaModFix/>
          </a:blip>
          <a:srcRect b="0" l="0" r="0" t="0"/>
          <a:stretch/>
        </p:blipFill>
        <p:spPr>
          <a:xfrm>
            <a:off x="-623478" y="-492904"/>
            <a:ext cx="2617966" cy="2440734"/>
          </a:xfrm>
          <a:prstGeom prst="rect">
            <a:avLst/>
          </a:prstGeom>
          <a:noFill/>
          <a:ln>
            <a:noFill/>
          </a:ln>
        </p:spPr>
      </p:pic>
      <p:pic>
        <p:nvPicPr>
          <p:cNvPr id="285" name="Google Shape;285;p9"/>
          <p:cNvPicPr preferRelativeResize="0"/>
          <p:nvPr/>
        </p:nvPicPr>
        <p:blipFill rotWithShape="1">
          <a:blip r:embed="rId4">
            <a:alphaModFix/>
          </a:blip>
          <a:srcRect b="0" l="0" r="0" t="0"/>
          <a:stretch/>
        </p:blipFill>
        <p:spPr>
          <a:xfrm>
            <a:off x="412280" y="1516012"/>
            <a:ext cx="8368650" cy="167206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90"/>
          <p:cNvSpPr txBox="1"/>
          <p:nvPr>
            <p:ph idx="7" type="subTitle"/>
          </p:nvPr>
        </p:nvSpPr>
        <p:spPr>
          <a:xfrm>
            <a:off x="983773" y="2038350"/>
            <a:ext cx="238560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146" name="Google Shape;2146;p90"/>
          <p:cNvSpPr txBox="1"/>
          <p:nvPr>
            <p:ph idx="13" type="subTitle"/>
          </p:nvPr>
        </p:nvSpPr>
        <p:spPr>
          <a:xfrm>
            <a:off x="742454" y="1302760"/>
            <a:ext cx="3526096" cy="2986572"/>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solidFill>
                  <a:srgbClr val="071339"/>
                </a:solidFill>
                <a:latin typeface="Arial"/>
                <a:ea typeface="Arial"/>
                <a:cs typeface="Arial"/>
                <a:sym typeface="Arial"/>
              </a:rPr>
              <a:t>Một ví dụ trực quan, bạn có một chồng sách và bạn để nó trong một cái hộp như hình phía dưới. Giả sử hộp này vừa khít các cuốn sách. Khi đó, bạn có các thao tác:</a:t>
            </a:r>
            <a:endParaRPr/>
          </a:p>
          <a:p>
            <a:pPr indent="0" lvl="0" marL="0" rtl="0" algn="l">
              <a:lnSpc>
                <a:spcPct val="100000"/>
              </a:lnSpc>
              <a:spcBef>
                <a:spcPts val="0"/>
              </a:spcBef>
              <a:spcAft>
                <a:spcPts val="0"/>
              </a:spcAft>
              <a:buSzPts val="1400"/>
              <a:buNone/>
            </a:pPr>
            <a:r>
              <a:rPr lang="en-US" sz="1600">
                <a:solidFill>
                  <a:srgbClr val="071339"/>
                </a:solidFill>
                <a:latin typeface="Arial"/>
                <a:ea typeface="Arial"/>
                <a:cs typeface="Arial"/>
                <a:sym typeface="Arial"/>
              </a:rPr>
              <a:t>•     Thêm một cuốn sách vào hộp (push của stack)</a:t>
            </a:r>
            <a:endParaRPr/>
          </a:p>
          <a:p>
            <a:pPr indent="0" lvl="0" marL="0" rtl="0" algn="l">
              <a:lnSpc>
                <a:spcPct val="100000"/>
              </a:lnSpc>
              <a:spcBef>
                <a:spcPts val="0"/>
              </a:spcBef>
              <a:spcAft>
                <a:spcPts val="0"/>
              </a:spcAft>
              <a:buSzPts val="1400"/>
              <a:buNone/>
            </a:pPr>
            <a:r>
              <a:rPr lang="en-US" sz="1600">
                <a:solidFill>
                  <a:srgbClr val="071339"/>
                </a:solidFill>
                <a:latin typeface="Arial"/>
                <a:ea typeface="Arial"/>
                <a:cs typeface="Arial"/>
                <a:sym typeface="Arial"/>
              </a:rPr>
              <a:t>•     Lấy một cuốn sách khỏi hộp, bạn chỉ lấy được thằng trên cùng (pop của stack)</a:t>
            </a:r>
            <a:endParaRPr sz="1600">
              <a:solidFill>
                <a:srgbClr val="071339"/>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600">
              <a:solidFill>
                <a:srgbClr val="071339"/>
              </a:solidFill>
              <a:latin typeface="Arial"/>
              <a:ea typeface="Arial"/>
              <a:cs typeface="Arial"/>
              <a:sym typeface="Arial"/>
            </a:endParaRPr>
          </a:p>
        </p:txBody>
      </p:sp>
      <p:grpSp>
        <p:nvGrpSpPr>
          <p:cNvPr id="2147" name="Google Shape;2147;p90"/>
          <p:cNvGrpSpPr/>
          <p:nvPr/>
        </p:nvGrpSpPr>
        <p:grpSpPr>
          <a:xfrm>
            <a:off x="8642687" y="579166"/>
            <a:ext cx="406093" cy="472509"/>
            <a:chOff x="5968151" y="3383296"/>
            <a:chExt cx="285840" cy="332612"/>
          </a:xfrm>
        </p:grpSpPr>
        <p:sp>
          <p:nvSpPr>
            <p:cNvPr id="2148" name="Google Shape;2148;p90"/>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90"/>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90"/>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1" name="Google Shape;2151;p90"/>
          <p:cNvSpPr/>
          <p:nvPr/>
        </p:nvSpPr>
        <p:spPr>
          <a:xfrm>
            <a:off x="3260063" y="43928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90"/>
          <p:cNvSpPr/>
          <p:nvPr/>
        </p:nvSpPr>
        <p:spPr>
          <a:xfrm>
            <a:off x="8633550" y="36588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90"/>
          <p:cNvSpPr/>
          <p:nvPr/>
        </p:nvSpPr>
        <p:spPr>
          <a:xfrm>
            <a:off x="4268550" y="204225"/>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90"/>
          <p:cNvSpPr txBox="1"/>
          <p:nvPr>
            <p:ph idx="18" type="title"/>
          </p:nvPr>
        </p:nvSpPr>
        <p:spPr>
          <a:xfrm>
            <a:off x="1600200" y="536468"/>
            <a:ext cx="4182300" cy="55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latin typeface="Arial"/>
                <a:ea typeface="Arial"/>
                <a:cs typeface="Arial"/>
                <a:sym typeface="Arial"/>
              </a:rPr>
              <a:t>I. Stack (Ngăn xếp)</a:t>
            </a:r>
            <a:endParaRPr/>
          </a:p>
        </p:txBody>
      </p:sp>
      <p:pic>
        <p:nvPicPr>
          <p:cNvPr id="2155" name="Google Shape;2155;p90"/>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156" name="Google Shape;2156;p90"/>
          <p:cNvPicPr preferRelativeResize="0"/>
          <p:nvPr/>
        </p:nvPicPr>
        <p:blipFill rotWithShape="1">
          <a:blip r:embed="rId4">
            <a:alphaModFix/>
          </a:blip>
          <a:srcRect b="0" l="0" r="0" t="0"/>
          <a:stretch/>
        </p:blipFill>
        <p:spPr>
          <a:xfrm>
            <a:off x="4310762" y="1200150"/>
            <a:ext cx="4288721" cy="293678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grpSp>
        <p:nvGrpSpPr>
          <p:cNvPr id="2161" name="Google Shape;2161;p91"/>
          <p:cNvGrpSpPr/>
          <p:nvPr/>
        </p:nvGrpSpPr>
        <p:grpSpPr>
          <a:xfrm flipH="1">
            <a:off x="226217" y="3105150"/>
            <a:ext cx="312766" cy="363944"/>
            <a:chOff x="5968151" y="3383296"/>
            <a:chExt cx="285840" cy="332612"/>
          </a:xfrm>
        </p:grpSpPr>
        <p:sp>
          <p:nvSpPr>
            <p:cNvPr id="2162" name="Google Shape;2162;p91"/>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91"/>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91"/>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5" name="Google Shape;2165;p91"/>
          <p:cNvSpPr/>
          <p:nvPr/>
        </p:nvSpPr>
        <p:spPr>
          <a:xfrm flipH="1">
            <a:off x="3399151" y="48308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91"/>
          <p:cNvSpPr/>
          <p:nvPr/>
        </p:nvSpPr>
        <p:spPr>
          <a:xfrm>
            <a:off x="4375638" y="44863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91"/>
          <p:cNvSpPr/>
          <p:nvPr/>
        </p:nvSpPr>
        <p:spPr>
          <a:xfrm>
            <a:off x="7566525" y="651413"/>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8" name="Google Shape;2168;p91"/>
          <p:cNvGrpSpPr/>
          <p:nvPr/>
        </p:nvGrpSpPr>
        <p:grpSpPr>
          <a:xfrm>
            <a:off x="8638170" y="1122087"/>
            <a:ext cx="416136" cy="393925"/>
            <a:chOff x="5771847" y="1409894"/>
            <a:chExt cx="542905" cy="513995"/>
          </a:xfrm>
        </p:grpSpPr>
        <p:sp>
          <p:nvSpPr>
            <p:cNvPr id="2169" name="Google Shape;2169;p91"/>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0" name="Google Shape;2170;p91"/>
            <p:cNvGrpSpPr/>
            <p:nvPr/>
          </p:nvGrpSpPr>
          <p:grpSpPr>
            <a:xfrm>
              <a:off x="5777130" y="1409894"/>
              <a:ext cx="537622" cy="489019"/>
              <a:chOff x="5296797" y="3494398"/>
              <a:chExt cx="347841" cy="316374"/>
            </a:xfrm>
          </p:grpSpPr>
          <p:sp>
            <p:nvSpPr>
              <p:cNvPr id="2171" name="Google Shape;2171;p91"/>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91"/>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91"/>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91"/>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175" name="Google Shape;2175;p91"/>
          <p:cNvPicPr preferRelativeResize="0"/>
          <p:nvPr/>
        </p:nvPicPr>
        <p:blipFill rotWithShape="1">
          <a:blip r:embed="rId3">
            <a:alphaModFix/>
          </a:blip>
          <a:srcRect b="0" l="0" r="0" t="0"/>
          <a:stretch/>
        </p:blipFill>
        <p:spPr>
          <a:xfrm>
            <a:off x="-680855" y="-568954"/>
            <a:ext cx="2617966" cy="2440734"/>
          </a:xfrm>
          <a:prstGeom prst="rect">
            <a:avLst/>
          </a:prstGeom>
          <a:noFill/>
          <a:ln>
            <a:noFill/>
          </a:ln>
        </p:spPr>
      </p:pic>
      <p:pic>
        <p:nvPicPr>
          <p:cNvPr id="2176" name="Google Shape;2176;p91"/>
          <p:cNvPicPr preferRelativeResize="0"/>
          <p:nvPr/>
        </p:nvPicPr>
        <p:blipFill rotWithShape="1">
          <a:blip r:embed="rId4">
            <a:alphaModFix/>
          </a:blip>
          <a:srcRect b="0" l="0" r="0" t="0"/>
          <a:stretch/>
        </p:blipFill>
        <p:spPr>
          <a:xfrm>
            <a:off x="1197251" y="273850"/>
            <a:ext cx="4328535" cy="823031"/>
          </a:xfrm>
          <a:prstGeom prst="rect">
            <a:avLst/>
          </a:prstGeom>
          <a:noFill/>
          <a:ln>
            <a:noFill/>
          </a:ln>
        </p:spPr>
      </p:pic>
      <p:sp>
        <p:nvSpPr>
          <p:cNvPr id="2177" name="Google Shape;2177;p91"/>
          <p:cNvSpPr/>
          <p:nvPr/>
        </p:nvSpPr>
        <p:spPr>
          <a:xfrm>
            <a:off x="-1143000" y="3943350"/>
            <a:ext cx="2590800" cy="2057400"/>
          </a:xfrm>
          <a:prstGeom prst="rect">
            <a:avLst/>
          </a:prstGeom>
          <a:solidFill>
            <a:schemeClr val="accent4"/>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8" name="Google Shape;2178;p91"/>
          <p:cNvSpPr/>
          <p:nvPr/>
        </p:nvSpPr>
        <p:spPr>
          <a:xfrm>
            <a:off x="611393" y="1304302"/>
            <a:ext cx="8238662" cy="34163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600" u="none" cap="none" strike="noStrike">
                <a:solidFill>
                  <a:srgbClr val="071339"/>
                </a:solidFill>
                <a:latin typeface="Arial"/>
                <a:ea typeface="Arial"/>
                <a:cs typeface="Arial"/>
                <a:sym typeface="Arial"/>
              </a:rPr>
              <a:t>Cấu trúc dữ liệu ngăn xếp bị giới hạn theo cách như trên. Như vậy, việc thao tác với ngăn xếp của chúng ta chỉ bao gồm các hành động sau:</a:t>
            </a:r>
            <a:endParaRPr/>
          </a:p>
          <a:p>
            <a:pPr indent="0" lvl="0" marL="0" marR="0" rtl="0" algn="l">
              <a:lnSpc>
                <a:spcPct val="150000"/>
              </a:lnSpc>
              <a:spcBef>
                <a:spcPts val="0"/>
              </a:spcBef>
              <a:spcAft>
                <a:spcPts val="0"/>
              </a:spcAft>
              <a:buNone/>
            </a:pPr>
            <a:r>
              <a:rPr b="1" i="0" lang="en-US" sz="1600" u="none" cap="none" strike="noStrike">
                <a:solidFill>
                  <a:srgbClr val="071339"/>
                </a:solidFill>
                <a:latin typeface="Arial"/>
                <a:ea typeface="Arial"/>
                <a:cs typeface="Arial"/>
                <a:sym typeface="Arial"/>
              </a:rPr>
              <a:t>Push</a:t>
            </a:r>
            <a:r>
              <a:rPr b="0" i="0" lang="en-US" sz="1600" u="none" cap="none" strike="noStrike">
                <a:solidFill>
                  <a:srgbClr val="071339"/>
                </a:solidFill>
                <a:latin typeface="Arial"/>
                <a:ea typeface="Arial"/>
                <a:cs typeface="Arial"/>
                <a:sym typeface="Arial"/>
              </a:rPr>
              <a:t>: Thêm một phần tử vào đỉnh của ngăn xếp, số phần tử của ngăn xếp tăng lên 1.</a:t>
            </a:r>
            <a:endParaRPr/>
          </a:p>
          <a:p>
            <a:pPr indent="0" lvl="0" marL="0" marR="0" rtl="0" algn="l">
              <a:lnSpc>
                <a:spcPct val="150000"/>
              </a:lnSpc>
              <a:spcBef>
                <a:spcPts val="0"/>
              </a:spcBef>
              <a:spcAft>
                <a:spcPts val="0"/>
              </a:spcAft>
              <a:buNone/>
            </a:pPr>
            <a:r>
              <a:rPr b="1" i="0" lang="en-US" sz="1600" u="none" cap="none" strike="noStrike">
                <a:solidFill>
                  <a:srgbClr val="071339"/>
                </a:solidFill>
                <a:latin typeface="Arial"/>
                <a:ea typeface="Arial"/>
                <a:cs typeface="Arial"/>
                <a:sym typeface="Arial"/>
              </a:rPr>
              <a:t>Pop</a:t>
            </a:r>
            <a:r>
              <a:rPr b="0" i="0" lang="en-US" sz="1600" u="none" cap="none" strike="noStrike">
                <a:solidFill>
                  <a:srgbClr val="071339"/>
                </a:solidFill>
                <a:latin typeface="Arial"/>
                <a:ea typeface="Arial"/>
                <a:cs typeface="Arial"/>
                <a:sym typeface="Arial"/>
              </a:rPr>
              <a:t>: Xóa bỏ phần tử đầu tiên ở đỉnh của ngăn xếp, số phần tử của ngăn xếp giảm đi 1.</a:t>
            </a:r>
            <a:endParaRPr/>
          </a:p>
          <a:p>
            <a:pPr indent="0" lvl="0" marL="0" marR="0" rtl="0" algn="l">
              <a:lnSpc>
                <a:spcPct val="150000"/>
              </a:lnSpc>
              <a:spcBef>
                <a:spcPts val="0"/>
              </a:spcBef>
              <a:spcAft>
                <a:spcPts val="0"/>
              </a:spcAft>
              <a:buNone/>
            </a:pPr>
            <a:r>
              <a:rPr b="1" i="0" lang="en-US" sz="1600" u="none" cap="none" strike="noStrike">
                <a:solidFill>
                  <a:srgbClr val="071339"/>
                </a:solidFill>
                <a:latin typeface="Arial"/>
                <a:ea typeface="Arial"/>
                <a:cs typeface="Arial"/>
                <a:sym typeface="Arial"/>
              </a:rPr>
              <a:t>Top</a:t>
            </a:r>
            <a:r>
              <a:rPr b="0" i="0" lang="en-US" sz="1600" u="none" cap="none" strike="noStrike">
                <a:solidFill>
                  <a:srgbClr val="071339"/>
                </a:solidFill>
                <a:latin typeface="Arial"/>
                <a:ea typeface="Arial"/>
                <a:cs typeface="Arial"/>
                <a:sym typeface="Arial"/>
              </a:rPr>
              <a:t>: Lấy giá trị của phần tử đầu tiên ở đỉnh của ngăn xếp, số phần tử của ngăn xếp không thay đổi.</a:t>
            </a:r>
            <a:endParaRPr/>
          </a:p>
          <a:p>
            <a:pPr indent="0" lvl="0" marL="0" marR="0" rtl="0" algn="l">
              <a:lnSpc>
                <a:spcPct val="150000"/>
              </a:lnSpc>
              <a:spcBef>
                <a:spcPts val="0"/>
              </a:spcBef>
              <a:spcAft>
                <a:spcPts val="0"/>
              </a:spcAft>
              <a:buNone/>
            </a:pPr>
            <a:r>
              <a:rPr b="1" i="0" lang="en-US" sz="1600" u="none" cap="none" strike="noStrike">
                <a:solidFill>
                  <a:srgbClr val="071339"/>
                </a:solidFill>
                <a:latin typeface="Arial"/>
                <a:ea typeface="Arial"/>
                <a:cs typeface="Arial"/>
                <a:sym typeface="Arial"/>
              </a:rPr>
              <a:t>IsEmpty</a:t>
            </a:r>
            <a:r>
              <a:rPr b="0" i="0" lang="en-US" sz="1600" u="none" cap="none" strike="noStrike">
                <a:solidFill>
                  <a:srgbClr val="071339"/>
                </a:solidFill>
                <a:latin typeface="Arial"/>
                <a:ea typeface="Arial"/>
                <a:cs typeface="Arial"/>
                <a:sym typeface="Arial"/>
              </a:rPr>
              <a:t>: Kiểm tra ngăn xếp trống hay không. Ngăn xếp trống là ngăn xếp không có phần tử nào.</a:t>
            </a:r>
            <a:endParaRPr/>
          </a:p>
          <a:p>
            <a:pPr indent="0" lvl="0" marL="0" marR="0" rtl="0" algn="l">
              <a:lnSpc>
                <a:spcPct val="150000"/>
              </a:lnSpc>
              <a:spcBef>
                <a:spcPts val="0"/>
              </a:spcBef>
              <a:spcAft>
                <a:spcPts val="0"/>
              </a:spcAft>
              <a:buNone/>
            </a:pPr>
            <a:r>
              <a:t/>
            </a:r>
            <a:endParaRPr b="0" i="0" sz="1600" u="none" cap="none" strike="noStrike">
              <a:solidFill>
                <a:srgbClr val="071339"/>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grpSp>
        <p:nvGrpSpPr>
          <p:cNvPr id="2183" name="Google Shape;2183;p92"/>
          <p:cNvGrpSpPr/>
          <p:nvPr/>
        </p:nvGrpSpPr>
        <p:grpSpPr>
          <a:xfrm flipH="1">
            <a:off x="226217" y="3105150"/>
            <a:ext cx="312766" cy="363944"/>
            <a:chOff x="5968151" y="3383296"/>
            <a:chExt cx="285840" cy="332612"/>
          </a:xfrm>
        </p:grpSpPr>
        <p:sp>
          <p:nvSpPr>
            <p:cNvPr id="2184" name="Google Shape;2184;p92"/>
            <p:cNvSpPr/>
            <p:nvPr/>
          </p:nvSpPr>
          <p:spPr>
            <a:xfrm>
              <a:off x="5972424" y="3468837"/>
              <a:ext cx="267815" cy="243652"/>
            </a:xfrm>
            <a:custGeom>
              <a:rect b="b" l="l" r="r" t="t"/>
              <a:pathLst>
                <a:path extrusionOk="0" h="3136" w="3447">
                  <a:moveTo>
                    <a:pt x="3302" y="0"/>
                  </a:moveTo>
                  <a:lnTo>
                    <a:pt x="1973" y="133"/>
                  </a:lnTo>
                  <a:cubicBezTo>
                    <a:pt x="832" y="244"/>
                    <a:pt x="1" y="1263"/>
                    <a:pt x="112" y="2404"/>
                  </a:cubicBezTo>
                  <a:lnTo>
                    <a:pt x="189" y="3135"/>
                  </a:lnTo>
                  <a:lnTo>
                    <a:pt x="776" y="3069"/>
                  </a:lnTo>
                  <a:cubicBezTo>
                    <a:pt x="2327" y="2925"/>
                    <a:pt x="3446" y="1540"/>
                    <a:pt x="33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92"/>
            <p:cNvSpPr/>
            <p:nvPr/>
          </p:nvSpPr>
          <p:spPr>
            <a:xfrm>
              <a:off x="5968151" y="3465030"/>
              <a:ext cx="276361" cy="250877"/>
            </a:xfrm>
            <a:custGeom>
              <a:rect b="b" l="l" r="r" t="t"/>
              <a:pathLst>
                <a:path extrusionOk="0" h="3229" w="3557">
                  <a:moveTo>
                    <a:pt x="3313" y="105"/>
                  </a:moveTo>
                  <a:lnTo>
                    <a:pt x="3313" y="105"/>
                  </a:lnTo>
                  <a:cubicBezTo>
                    <a:pt x="3435" y="1600"/>
                    <a:pt x="2338" y="2929"/>
                    <a:pt x="831" y="3073"/>
                  </a:cubicBezTo>
                  <a:lnTo>
                    <a:pt x="300" y="3129"/>
                  </a:lnTo>
                  <a:lnTo>
                    <a:pt x="233" y="2453"/>
                  </a:lnTo>
                  <a:cubicBezTo>
                    <a:pt x="111" y="1334"/>
                    <a:pt x="931" y="348"/>
                    <a:pt x="2039" y="238"/>
                  </a:cubicBezTo>
                  <a:lnTo>
                    <a:pt x="2039" y="226"/>
                  </a:lnTo>
                  <a:lnTo>
                    <a:pt x="3313" y="105"/>
                  </a:lnTo>
                  <a:close/>
                  <a:moveTo>
                    <a:pt x="3358" y="0"/>
                  </a:moveTo>
                  <a:cubicBezTo>
                    <a:pt x="3353" y="0"/>
                    <a:pt x="3349" y="2"/>
                    <a:pt x="3346" y="5"/>
                  </a:cubicBezTo>
                  <a:lnTo>
                    <a:pt x="2028" y="127"/>
                  </a:lnTo>
                  <a:cubicBezTo>
                    <a:pt x="853" y="249"/>
                    <a:pt x="0" y="1290"/>
                    <a:pt x="111" y="2453"/>
                  </a:cubicBezTo>
                  <a:lnTo>
                    <a:pt x="189" y="3184"/>
                  </a:lnTo>
                  <a:cubicBezTo>
                    <a:pt x="189" y="3217"/>
                    <a:pt x="211" y="3229"/>
                    <a:pt x="244" y="3229"/>
                  </a:cubicBezTo>
                  <a:lnTo>
                    <a:pt x="842" y="3173"/>
                  </a:lnTo>
                  <a:cubicBezTo>
                    <a:pt x="2404" y="3018"/>
                    <a:pt x="3556" y="1622"/>
                    <a:pt x="3401" y="49"/>
                  </a:cubicBezTo>
                  <a:cubicBezTo>
                    <a:pt x="3401" y="27"/>
                    <a:pt x="3401" y="16"/>
                    <a:pt x="3390" y="16"/>
                  </a:cubicBezTo>
                  <a:cubicBezTo>
                    <a:pt x="3382" y="8"/>
                    <a:pt x="3369" y="0"/>
                    <a:pt x="33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92"/>
            <p:cNvSpPr/>
            <p:nvPr/>
          </p:nvSpPr>
          <p:spPr>
            <a:xfrm>
              <a:off x="5981903" y="3383296"/>
              <a:ext cx="272088" cy="332612"/>
            </a:xfrm>
            <a:custGeom>
              <a:rect b="b" l="l" r="r" t="t"/>
              <a:pathLst>
                <a:path extrusionOk="0" h="4281" w="3502">
                  <a:moveTo>
                    <a:pt x="3069" y="0"/>
                  </a:moveTo>
                  <a:cubicBezTo>
                    <a:pt x="3055" y="0"/>
                    <a:pt x="3042" y="8"/>
                    <a:pt x="3036" y="27"/>
                  </a:cubicBezTo>
                  <a:cubicBezTo>
                    <a:pt x="3014" y="49"/>
                    <a:pt x="3014" y="71"/>
                    <a:pt x="3036" y="93"/>
                  </a:cubicBezTo>
                  <a:cubicBezTo>
                    <a:pt x="3335" y="326"/>
                    <a:pt x="3390" y="736"/>
                    <a:pt x="3169" y="1035"/>
                  </a:cubicBezTo>
                  <a:lnTo>
                    <a:pt x="3136" y="1068"/>
                  </a:lnTo>
                  <a:cubicBezTo>
                    <a:pt x="3136" y="1079"/>
                    <a:pt x="3125" y="1079"/>
                    <a:pt x="3125" y="1090"/>
                  </a:cubicBezTo>
                  <a:cubicBezTo>
                    <a:pt x="2704" y="2419"/>
                    <a:pt x="1718" y="3494"/>
                    <a:pt x="433" y="4026"/>
                  </a:cubicBezTo>
                  <a:lnTo>
                    <a:pt x="45" y="4181"/>
                  </a:lnTo>
                  <a:cubicBezTo>
                    <a:pt x="12" y="4192"/>
                    <a:pt x="1" y="4225"/>
                    <a:pt x="12" y="4258"/>
                  </a:cubicBezTo>
                  <a:cubicBezTo>
                    <a:pt x="23" y="4269"/>
                    <a:pt x="45" y="4281"/>
                    <a:pt x="67" y="4281"/>
                  </a:cubicBezTo>
                  <a:lnTo>
                    <a:pt x="78" y="4281"/>
                  </a:lnTo>
                  <a:lnTo>
                    <a:pt x="466" y="4125"/>
                  </a:lnTo>
                  <a:cubicBezTo>
                    <a:pt x="1784" y="3572"/>
                    <a:pt x="2781" y="2475"/>
                    <a:pt x="3224" y="1123"/>
                  </a:cubicBezTo>
                  <a:lnTo>
                    <a:pt x="3246" y="1090"/>
                  </a:lnTo>
                  <a:cubicBezTo>
                    <a:pt x="3501" y="758"/>
                    <a:pt x="3435" y="270"/>
                    <a:pt x="3102" y="16"/>
                  </a:cubicBezTo>
                  <a:cubicBezTo>
                    <a:pt x="3093" y="6"/>
                    <a:pt x="3080" y="0"/>
                    <a:pt x="30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7" name="Google Shape;2187;p92"/>
          <p:cNvSpPr/>
          <p:nvPr/>
        </p:nvSpPr>
        <p:spPr>
          <a:xfrm flipH="1">
            <a:off x="226083" y="289140"/>
            <a:ext cx="312900" cy="312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92"/>
          <p:cNvSpPr txBox="1"/>
          <p:nvPr/>
        </p:nvSpPr>
        <p:spPr>
          <a:xfrm>
            <a:off x="659056" y="2287226"/>
            <a:ext cx="5404924" cy="54716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71339"/>
                </a:solidFill>
                <a:latin typeface="Arial"/>
                <a:ea typeface="Arial"/>
                <a:cs typeface="Arial"/>
                <a:sym typeface="Arial"/>
              </a:rPr>
              <a:t>2. Cấu trúc một ngăn xếp</a:t>
            </a:r>
            <a:endParaRPr/>
          </a:p>
          <a:p>
            <a:pPr indent="0" lvl="0" marL="0" marR="0" rtl="0" algn="l">
              <a:lnSpc>
                <a:spcPct val="100000"/>
              </a:lnSpc>
              <a:spcBef>
                <a:spcPts val="0"/>
              </a:spcBef>
              <a:spcAft>
                <a:spcPts val="0"/>
              </a:spcAft>
              <a:buNone/>
            </a:pPr>
            <a:r>
              <a:rPr b="0" i="0" lang="en-US" sz="1600" u="none" cap="none" strike="noStrike">
                <a:solidFill>
                  <a:srgbClr val="071339"/>
                </a:solidFill>
                <a:latin typeface="Arial"/>
                <a:ea typeface="Arial"/>
                <a:cs typeface="Arial"/>
                <a:sym typeface="Arial"/>
              </a:rPr>
              <a:t>   - Tương tự với danh sách liên kết, phần tử trong ngăn xếp cũng có thành phần dữ liệu và thành phần liên kết (node).  Để đơn giản hơn, mình sẽ sử dụng kiểu int cho phần dữ liệu.</a:t>
            </a:r>
            <a:endParaRPr/>
          </a:p>
          <a:p>
            <a:pPr indent="0" lvl="0" marL="0" marR="0" rtl="0" algn="l">
              <a:lnSpc>
                <a:spcPct val="100000"/>
              </a:lnSpc>
              <a:spcBef>
                <a:spcPts val="0"/>
              </a:spcBef>
              <a:spcAft>
                <a:spcPts val="0"/>
              </a:spcAft>
              <a:buNone/>
            </a:pPr>
            <a:r>
              <a:rPr b="0" i="0" lang="en-US" sz="1600" u="none" cap="none" strike="noStrike">
                <a:solidFill>
                  <a:srgbClr val="071339"/>
                </a:solidFill>
                <a:latin typeface="Arial"/>
                <a:ea typeface="Arial"/>
                <a:cs typeface="Arial"/>
                <a:sym typeface="Arial"/>
              </a:rPr>
              <a:t>   - Phần tử thêm vào đầu sẽ liên kết với phần tử phía dưới của stack qua thành phần liên kết là một con trỏ.</a:t>
            </a:r>
            <a:endParaRPr b="0" i="0" sz="1600" u="none" cap="none" strike="noStrike">
              <a:solidFill>
                <a:srgbClr val="071339"/>
              </a:solidFill>
              <a:latin typeface="Arial"/>
              <a:ea typeface="Arial"/>
              <a:cs typeface="Arial"/>
              <a:sym typeface="Arial"/>
            </a:endParaRPr>
          </a:p>
        </p:txBody>
      </p:sp>
      <p:sp>
        <p:nvSpPr>
          <p:cNvPr id="2189" name="Google Shape;2189;p92"/>
          <p:cNvSpPr/>
          <p:nvPr/>
        </p:nvSpPr>
        <p:spPr>
          <a:xfrm flipH="1">
            <a:off x="3399151" y="48308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92"/>
          <p:cNvSpPr/>
          <p:nvPr/>
        </p:nvSpPr>
        <p:spPr>
          <a:xfrm>
            <a:off x="4375638" y="44863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92"/>
          <p:cNvSpPr/>
          <p:nvPr/>
        </p:nvSpPr>
        <p:spPr>
          <a:xfrm>
            <a:off x="7566525" y="651413"/>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2" name="Google Shape;2192;p92"/>
          <p:cNvGrpSpPr/>
          <p:nvPr/>
        </p:nvGrpSpPr>
        <p:grpSpPr>
          <a:xfrm>
            <a:off x="8638170" y="1122087"/>
            <a:ext cx="416136" cy="393925"/>
            <a:chOff x="5771847" y="1409894"/>
            <a:chExt cx="542905" cy="513995"/>
          </a:xfrm>
        </p:grpSpPr>
        <p:sp>
          <p:nvSpPr>
            <p:cNvPr id="2193" name="Google Shape;2193;p92"/>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4" name="Google Shape;2194;p92"/>
            <p:cNvGrpSpPr/>
            <p:nvPr/>
          </p:nvGrpSpPr>
          <p:grpSpPr>
            <a:xfrm>
              <a:off x="5777130" y="1409894"/>
              <a:ext cx="537622" cy="489019"/>
              <a:chOff x="5296797" y="3494398"/>
              <a:chExt cx="347841" cy="316374"/>
            </a:xfrm>
          </p:grpSpPr>
          <p:sp>
            <p:nvSpPr>
              <p:cNvPr id="2195" name="Google Shape;2195;p92"/>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92"/>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92"/>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92"/>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99" name="Google Shape;2199;p92"/>
          <p:cNvSpPr/>
          <p:nvPr/>
        </p:nvSpPr>
        <p:spPr>
          <a:xfrm flipH="1">
            <a:off x="1197251" y="2333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0" name="Google Shape;2200;p92"/>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201" name="Google Shape;2201;p92"/>
          <p:cNvPicPr preferRelativeResize="0"/>
          <p:nvPr/>
        </p:nvPicPr>
        <p:blipFill rotWithShape="1">
          <a:blip r:embed="rId4">
            <a:alphaModFix/>
          </a:blip>
          <a:srcRect b="0" l="0" r="0" t="0"/>
          <a:stretch/>
        </p:blipFill>
        <p:spPr>
          <a:xfrm>
            <a:off x="1197251" y="273850"/>
            <a:ext cx="4328535" cy="823031"/>
          </a:xfrm>
          <a:prstGeom prst="rect">
            <a:avLst/>
          </a:prstGeom>
          <a:noFill/>
          <a:ln>
            <a:noFill/>
          </a:ln>
        </p:spPr>
      </p:pic>
      <p:pic>
        <p:nvPicPr>
          <p:cNvPr id="2202" name="Google Shape;2202;p92"/>
          <p:cNvPicPr preferRelativeResize="0"/>
          <p:nvPr/>
        </p:nvPicPr>
        <p:blipFill rotWithShape="1">
          <a:blip r:embed="rId5">
            <a:alphaModFix/>
          </a:blip>
          <a:srcRect b="0" l="0" r="0" t="0"/>
          <a:stretch/>
        </p:blipFill>
        <p:spPr>
          <a:xfrm>
            <a:off x="6498096" y="1169585"/>
            <a:ext cx="1651645" cy="281994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93"/>
          <p:cNvSpPr/>
          <p:nvPr/>
        </p:nvSpPr>
        <p:spPr>
          <a:xfrm flipH="1">
            <a:off x="226083" y="289140"/>
            <a:ext cx="312900" cy="312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93"/>
          <p:cNvSpPr txBox="1"/>
          <p:nvPr/>
        </p:nvSpPr>
        <p:spPr>
          <a:xfrm>
            <a:off x="226083" y="2481024"/>
            <a:ext cx="4817750" cy="49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71339"/>
                </a:solidFill>
                <a:latin typeface="Arial"/>
                <a:ea typeface="Arial"/>
                <a:cs typeface="Arial"/>
                <a:sym typeface="Arial"/>
              </a:rPr>
              <a:t>Các phần tử trong ngăn xếp được xếp vào trên cùng, lúc lấy ra phần tử trên cùng cũng sẽ được lấy ra trước. Do đó, chúng ta chỉ cần nắm được phần tử trên cùng của stack là được.</a:t>
            </a:r>
            <a:endParaRPr b="0" i="0" sz="1600" u="none" cap="none" strike="noStrike">
              <a:solidFill>
                <a:srgbClr val="071339"/>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71339"/>
                </a:solidFill>
                <a:latin typeface="Arial"/>
                <a:ea typeface="Arial"/>
                <a:cs typeface="Arial"/>
                <a:sym typeface="Arial"/>
              </a:rPr>
              <a:t>Mình sẽ tạo một struct có thành phần head là một con trỏ lưu địa chỉ của phần tử trên cùng của stack (head).</a:t>
            </a:r>
            <a:endParaRPr b="0" i="0" sz="1600" u="none" cap="none" strike="noStrike">
              <a:solidFill>
                <a:srgbClr val="071339"/>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71339"/>
                </a:solidFill>
                <a:latin typeface="Arial"/>
                <a:ea typeface="Arial"/>
                <a:cs typeface="Arial"/>
                <a:sym typeface="Arial"/>
              </a:rPr>
              <a:t>Một stack mới khởi tạo đương nhiên sẽ không có phần tử nào, chúng ta sẽ khởi gán giá trị NULL cho head của stack đó.</a:t>
            </a:r>
            <a:endParaRPr b="0" i="0" sz="1600" u="none" cap="none" strike="noStrike">
              <a:solidFill>
                <a:srgbClr val="071339"/>
              </a:solidFill>
              <a:latin typeface="Arial"/>
              <a:ea typeface="Arial"/>
              <a:cs typeface="Arial"/>
              <a:sym typeface="Arial"/>
            </a:endParaRPr>
          </a:p>
        </p:txBody>
      </p:sp>
      <p:sp>
        <p:nvSpPr>
          <p:cNvPr id="2209" name="Google Shape;2209;p93"/>
          <p:cNvSpPr/>
          <p:nvPr/>
        </p:nvSpPr>
        <p:spPr>
          <a:xfrm flipH="1">
            <a:off x="3399151" y="48308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93"/>
          <p:cNvSpPr/>
          <p:nvPr/>
        </p:nvSpPr>
        <p:spPr>
          <a:xfrm>
            <a:off x="4375638" y="44863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93"/>
          <p:cNvSpPr/>
          <p:nvPr/>
        </p:nvSpPr>
        <p:spPr>
          <a:xfrm>
            <a:off x="7566525" y="651413"/>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2" name="Google Shape;2212;p93"/>
          <p:cNvGrpSpPr/>
          <p:nvPr/>
        </p:nvGrpSpPr>
        <p:grpSpPr>
          <a:xfrm>
            <a:off x="8153400" y="219616"/>
            <a:ext cx="416136" cy="393925"/>
            <a:chOff x="5771847" y="1409894"/>
            <a:chExt cx="542905" cy="513995"/>
          </a:xfrm>
        </p:grpSpPr>
        <p:sp>
          <p:nvSpPr>
            <p:cNvPr id="2213" name="Google Shape;2213;p93"/>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4" name="Google Shape;2214;p93"/>
            <p:cNvGrpSpPr/>
            <p:nvPr/>
          </p:nvGrpSpPr>
          <p:grpSpPr>
            <a:xfrm>
              <a:off x="5777130" y="1409894"/>
              <a:ext cx="537622" cy="489019"/>
              <a:chOff x="5296797" y="3494398"/>
              <a:chExt cx="347841" cy="316374"/>
            </a:xfrm>
          </p:grpSpPr>
          <p:sp>
            <p:nvSpPr>
              <p:cNvPr id="2215" name="Google Shape;2215;p93"/>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93"/>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93"/>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93"/>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19" name="Google Shape;2219;p93"/>
          <p:cNvSpPr/>
          <p:nvPr/>
        </p:nvSpPr>
        <p:spPr>
          <a:xfrm flipH="1">
            <a:off x="1197251" y="2333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0" name="Google Shape;2220;p93"/>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221" name="Google Shape;2221;p93"/>
          <p:cNvPicPr preferRelativeResize="0"/>
          <p:nvPr/>
        </p:nvPicPr>
        <p:blipFill rotWithShape="1">
          <a:blip r:embed="rId4">
            <a:alphaModFix/>
          </a:blip>
          <a:srcRect b="0" l="0" r="0" t="0"/>
          <a:stretch/>
        </p:blipFill>
        <p:spPr>
          <a:xfrm>
            <a:off x="1447800" y="314350"/>
            <a:ext cx="4328535" cy="823031"/>
          </a:xfrm>
          <a:prstGeom prst="rect">
            <a:avLst/>
          </a:prstGeom>
          <a:noFill/>
          <a:ln>
            <a:noFill/>
          </a:ln>
        </p:spPr>
      </p:pic>
      <p:pic>
        <p:nvPicPr>
          <p:cNvPr id="2222" name="Google Shape;2222;p93"/>
          <p:cNvPicPr preferRelativeResize="0"/>
          <p:nvPr/>
        </p:nvPicPr>
        <p:blipFill rotWithShape="1">
          <a:blip r:embed="rId5">
            <a:alphaModFix/>
          </a:blip>
          <a:srcRect b="0" l="0" r="0" t="0"/>
          <a:stretch/>
        </p:blipFill>
        <p:spPr>
          <a:xfrm>
            <a:off x="5137885" y="1326090"/>
            <a:ext cx="3431651" cy="1592670"/>
          </a:xfrm>
          <a:prstGeom prst="rect">
            <a:avLst/>
          </a:prstGeom>
          <a:noFill/>
          <a:ln>
            <a:noFill/>
          </a:ln>
        </p:spPr>
      </p:pic>
      <p:pic>
        <p:nvPicPr>
          <p:cNvPr id="2223" name="Google Shape;2223;p93"/>
          <p:cNvPicPr preferRelativeResize="0"/>
          <p:nvPr/>
        </p:nvPicPr>
        <p:blipFill rotWithShape="1">
          <a:blip r:embed="rId6">
            <a:alphaModFix/>
          </a:blip>
          <a:srcRect b="0" l="0" r="0" t="0"/>
          <a:stretch/>
        </p:blipFill>
        <p:spPr>
          <a:xfrm>
            <a:off x="5137885" y="3060855"/>
            <a:ext cx="3824577" cy="194337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94"/>
          <p:cNvSpPr/>
          <p:nvPr/>
        </p:nvSpPr>
        <p:spPr>
          <a:xfrm flipH="1">
            <a:off x="226083" y="289140"/>
            <a:ext cx="312900" cy="312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94"/>
          <p:cNvSpPr txBox="1"/>
          <p:nvPr/>
        </p:nvSpPr>
        <p:spPr>
          <a:xfrm>
            <a:off x="606017" y="2028639"/>
            <a:ext cx="3979549" cy="133699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700" u="none" cap="none" strike="noStrike">
                <a:solidFill>
                  <a:srgbClr val="071339"/>
                </a:solidFill>
                <a:latin typeface="Arial"/>
                <a:ea typeface="Arial"/>
                <a:cs typeface="Arial"/>
                <a:sym typeface="Arial"/>
              </a:rPr>
              <a:t>-&gt; Để kiểm tra ngăn xếp rỗng (IsEmpty), đơn giản ta chỉ cần kiểm tra xem có phần tử trên cùng của stack hay không, nếu không có thì stack đó chắc chắn rỗng.</a:t>
            </a:r>
            <a:endParaRPr b="0" i="0" sz="1700" u="none" cap="none" strike="noStrike">
              <a:solidFill>
                <a:srgbClr val="071339"/>
              </a:solidFill>
              <a:latin typeface="Arial"/>
              <a:ea typeface="Arial"/>
              <a:cs typeface="Arial"/>
              <a:sym typeface="Arial"/>
            </a:endParaRPr>
          </a:p>
          <a:p>
            <a:pPr indent="0" lvl="0" marL="0" marR="0" rtl="0" algn="l">
              <a:lnSpc>
                <a:spcPct val="100000"/>
              </a:lnSpc>
              <a:spcBef>
                <a:spcPts val="0"/>
              </a:spcBef>
              <a:spcAft>
                <a:spcPts val="0"/>
              </a:spcAft>
              <a:buNone/>
            </a:pPr>
            <a:r>
              <a:rPr b="0" i="0" lang="en-US" sz="1700" u="none" cap="none" strike="noStrike">
                <a:solidFill>
                  <a:srgbClr val="071339"/>
                </a:solidFill>
                <a:latin typeface="Arial"/>
                <a:ea typeface="Arial"/>
                <a:cs typeface="Arial"/>
                <a:sym typeface="Arial"/>
              </a:rPr>
              <a:t>-&gt; IsEmpty là hành động cần thiết để chúng ta thực hiện các thao tác push, pop, …</a:t>
            </a:r>
            <a:endParaRPr/>
          </a:p>
        </p:txBody>
      </p:sp>
      <p:sp>
        <p:nvSpPr>
          <p:cNvPr id="2230" name="Google Shape;2230;p94"/>
          <p:cNvSpPr/>
          <p:nvPr/>
        </p:nvSpPr>
        <p:spPr>
          <a:xfrm flipH="1">
            <a:off x="3399151" y="4830875"/>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94"/>
          <p:cNvSpPr/>
          <p:nvPr/>
        </p:nvSpPr>
        <p:spPr>
          <a:xfrm>
            <a:off x="4375638" y="4486322"/>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94"/>
          <p:cNvSpPr/>
          <p:nvPr/>
        </p:nvSpPr>
        <p:spPr>
          <a:xfrm>
            <a:off x="7566525" y="651413"/>
            <a:ext cx="152100" cy="1521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3" name="Google Shape;2233;p94"/>
          <p:cNvGrpSpPr/>
          <p:nvPr/>
        </p:nvGrpSpPr>
        <p:grpSpPr>
          <a:xfrm>
            <a:off x="8638170" y="1122087"/>
            <a:ext cx="416136" cy="393925"/>
            <a:chOff x="5771847" y="1409894"/>
            <a:chExt cx="542905" cy="513995"/>
          </a:xfrm>
        </p:grpSpPr>
        <p:sp>
          <p:nvSpPr>
            <p:cNvPr id="2234" name="Google Shape;2234;p94"/>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5" name="Google Shape;2235;p94"/>
            <p:cNvGrpSpPr/>
            <p:nvPr/>
          </p:nvGrpSpPr>
          <p:grpSpPr>
            <a:xfrm>
              <a:off x="5777130" y="1409894"/>
              <a:ext cx="537622" cy="489019"/>
              <a:chOff x="5296797" y="3494398"/>
              <a:chExt cx="347841" cy="316374"/>
            </a:xfrm>
          </p:grpSpPr>
          <p:sp>
            <p:nvSpPr>
              <p:cNvPr id="2236" name="Google Shape;2236;p94"/>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94"/>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94"/>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94"/>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40" name="Google Shape;2240;p94"/>
          <p:cNvSpPr/>
          <p:nvPr/>
        </p:nvSpPr>
        <p:spPr>
          <a:xfrm flipH="1">
            <a:off x="1197251" y="233350"/>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1" name="Google Shape;2241;p94"/>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242" name="Google Shape;2242;p94"/>
          <p:cNvPicPr preferRelativeResize="0"/>
          <p:nvPr/>
        </p:nvPicPr>
        <p:blipFill rotWithShape="1">
          <a:blip r:embed="rId4">
            <a:alphaModFix/>
          </a:blip>
          <a:srcRect b="0" l="0" r="0" t="0"/>
          <a:stretch/>
        </p:blipFill>
        <p:spPr>
          <a:xfrm>
            <a:off x="1197251" y="302730"/>
            <a:ext cx="4328535" cy="823031"/>
          </a:xfrm>
          <a:prstGeom prst="rect">
            <a:avLst/>
          </a:prstGeom>
          <a:noFill/>
          <a:ln>
            <a:noFill/>
          </a:ln>
        </p:spPr>
      </p:pic>
      <p:pic>
        <p:nvPicPr>
          <p:cNvPr id="2243" name="Google Shape;2243;p94"/>
          <p:cNvPicPr preferRelativeResize="0"/>
          <p:nvPr/>
        </p:nvPicPr>
        <p:blipFill rotWithShape="1">
          <a:blip r:embed="rId5">
            <a:alphaModFix/>
          </a:blip>
          <a:srcRect b="0" l="0" r="0" t="0"/>
          <a:stretch/>
        </p:blipFill>
        <p:spPr>
          <a:xfrm>
            <a:off x="4994088" y="1401794"/>
            <a:ext cx="3626684" cy="28674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95"/>
          <p:cNvSpPr txBox="1"/>
          <p:nvPr>
            <p:ph idx="9" type="subTitle"/>
          </p:nvPr>
        </p:nvSpPr>
        <p:spPr>
          <a:xfrm>
            <a:off x="625304" y="3062263"/>
            <a:ext cx="8027396" cy="473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400"/>
              <a:buNone/>
            </a:pPr>
            <a:r>
              <a:rPr lang="en-US">
                <a:solidFill>
                  <a:srgbClr val="071339"/>
                </a:solidFill>
                <a:latin typeface="Arial"/>
                <a:ea typeface="Arial"/>
                <a:cs typeface="Arial"/>
                <a:sym typeface="Arial"/>
              </a:rPr>
              <a:t>3.1 Ý tưởng</a:t>
            </a:r>
            <a:endParaRPr/>
          </a:p>
          <a:p>
            <a:pPr indent="0" lvl="0" marL="0" rtl="0" algn="l">
              <a:lnSpc>
                <a:spcPct val="150000"/>
              </a:lnSpc>
              <a:spcBef>
                <a:spcPts val="0"/>
              </a:spcBef>
              <a:spcAft>
                <a:spcPts val="0"/>
              </a:spcAft>
              <a:buSzPts val="1400"/>
              <a:buNone/>
            </a:pPr>
            <a:r>
              <a:rPr lang="en-US">
                <a:solidFill>
                  <a:srgbClr val="071339"/>
                </a:solidFill>
                <a:latin typeface="Arial"/>
                <a:ea typeface="Arial"/>
                <a:cs typeface="Arial"/>
                <a:sym typeface="Arial"/>
              </a:rPr>
              <a:t>* Push: Để thêm một phần tử vào ngăn xếp (Push), chúng ta sẽ thêm nó vào trên cùng của stack tương tự như thêm vào đầu danh sách liên kết đơn. </a:t>
            </a:r>
            <a:endParaRPr/>
          </a:p>
          <a:p>
            <a:pPr indent="0" lvl="0" marL="0" rtl="0" algn="l">
              <a:lnSpc>
                <a:spcPct val="150000"/>
              </a:lnSpc>
              <a:spcBef>
                <a:spcPts val="0"/>
              </a:spcBef>
              <a:spcAft>
                <a:spcPts val="0"/>
              </a:spcAft>
              <a:buSzPts val="1400"/>
              <a:buNone/>
            </a:pPr>
            <a:r>
              <a:rPr lang="en-US">
                <a:solidFill>
                  <a:srgbClr val="071339"/>
                </a:solidFill>
                <a:latin typeface="Arial"/>
                <a:ea typeface="Arial"/>
                <a:cs typeface="Arial"/>
                <a:sym typeface="Arial"/>
              </a:rPr>
              <a:t>-&gt; Đầu tiên kiểm tra stack có rỗng hay không? Nếu rỗng phần tử mới sẽ là phần tử đầu. Nếu không rỗng phần tử mới sẽ xếp lên trên cùng của stack trở thành phần tử đầu và con trỏ next sẽ trỏ đến phần tử đầu trước đó. </a:t>
            </a:r>
            <a:endParaRPr>
              <a:solidFill>
                <a:srgbClr val="071339"/>
              </a:solidFill>
              <a:latin typeface="Arial"/>
              <a:ea typeface="Arial"/>
              <a:cs typeface="Arial"/>
              <a:sym typeface="Arial"/>
            </a:endParaRPr>
          </a:p>
          <a:p>
            <a:pPr indent="0" lvl="0" marL="0" rtl="0" algn="l">
              <a:lnSpc>
                <a:spcPct val="150000"/>
              </a:lnSpc>
              <a:spcBef>
                <a:spcPts val="0"/>
              </a:spcBef>
              <a:spcAft>
                <a:spcPts val="0"/>
              </a:spcAft>
              <a:buSzPts val="1400"/>
              <a:buNone/>
            </a:pPr>
            <a:r>
              <a:rPr lang="en-US">
                <a:solidFill>
                  <a:srgbClr val="071339"/>
                </a:solidFill>
                <a:latin typeface="Arial"/>
                <a:ea typeface="Arial"/>
                <a:cs typeface="Arial"/>
                <a:sym typeface="Arial"/>
              </a:rPr>
              <a:t>* Pop: Để lấy phần tử trên cùng ra khỏi ngăn xếp (Pop), chúng ta chỉ cần lưu trữ giá trị của phần tử trên cùng, và xóa nó đi tương tự như xóa phần tử đầu danh sách liên kết đơn.</a:t>
            </a:r>
            <a:endParaRPr>
              <a:solidFill>
                <a:srgbClr val="071339"/>
              </a:solidFill>
              <a:latin typeface="Arial"/>
              <a:ea typeface="Arial"/>
              <a:cs typeface="Arial"/>
              <a:sym typeface="Arial"/>
            </a:endParaRPr>
          </a:p>
          <a:p>
            <a:pPr indent="0" lvl="0" marL="0" rtl="0" algn="l">
              <a:lnSpc>
                <a:spcPct val="150000"/>
              </a:lnSpc>
              <a:spcBef>
                <a:spcPts val="0"/>
              </a:spcBef>
              <a:spcAft>
                <a:spcPts val="0"/>
              </a:spcAft>
              <a:buSzPts val="1400"/>
              <a:buNone/>
            </a:pPr>
            <a:r>
              <a:rPr lang="en-US">
                <a:solidFill>
                  <a:srgbClr val="071339"/>
                </a:solidFill>
                <a:latin typeface="Arial"/>
                <a:ea typeface="Arial"/>
                <a:cs typeface="Arial"/>
                <a:sym typeface="Arial"/>
              </a:rPr>
              <a:t>-&gt; Đầu tiên kiểm tra stack có rỗng hay không? Nếu rỗng phần tử mới sẽ không trả về kết quả được. Nếu không rỗng lưu data của phần tử đầu-&gt;cập nhật lại phần tử đầu là phẩn tử tiếp theo-&gt; xóa phần tử đầu trước đó. </a:t>
            </a:r>
            <a:endParaRPr>
              <a:solidFill>
                <a:srgbClr val="071339"/>
              </a:solidFill>
              <a:latin typeface="Arial"/>
              <a:ea typeface="Arial"/>
              <a:cs typeface="Arial"/>
              <a:sym typeface="Arial"/>
            </a:endParaRPr>
          </a:p>
          <a:p>
            <a:pPr indent="0" lvl="0" marL="0" rtl="0" algn="l">
              <a:lnSpc>
                <a:spcPct val="150000"/>
              </a:lnSpc>
              <a:spcBef>
                <a:spcPts val="0"/>
              </a:spcBef>
              <a:spcAft>
                <a:spcPts val="0"/>
              </a:spcAft>
              <a:buSzPts val="1400"/>
              <a:buNone/>
            </a:pPr>
            <a:r>
              <a:t/>
            </a:r>
            <a:endParaRPr>
              <a:solidFill>
                <a:srgbClr val="071339"/>
              </a:solidFill>
              <a:latin typeface="Arial"/>
              <a:ea typeface="Arial"/>
              <a:cs typeface="Arial"/>
              <a:sym typeface="Arial"/>
            </a:endParaRPr>
          </a:p>
        </p:txBody>
      </p:sp>
      <p:sp>
        <p:nvSpPr>
          <p:cNvPr id="2249" name="Google Shape;2249;p95"/>
          <p:cNvSpPr txBox="1"/>
          <p:nvPr>
            <p:ph idx="13" type="subTitle"/>
          </p:nvPr>
        </p:nvSpPr>
        <p:spPr>
          <a:xfrm>
            <a:off x="1142068" y="983492"/>
            <a:ext cx="3874803" cy="40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a:latin typeface="Arial"/>
                <a:ea typeface="Arial"/>
                <a:cs typeface="Arial"/>
                <a:sym typeface="Arial"/>
              </a:rPr>
              <a:t>3. Các hoạt động Push và Pop</a:t>
            </a:r>
            <a:endParaRPr>
              <a:latin typeface="Arial"/>
              <a:ea typeface="Arial"/>
              <a:cs typeface="Arial"/>
              <a:sym typeface="Arial"/>
            </a:endParaRPr>
          </a:p>
        </p:txBody>
      </p:sp>
      <p:grpSp>
        <p:nvGrpSpPr>
          <p:cNvPr id="2250" name="Google Shape;2250;p95"/>
          <p:cNvGrpSpPr/>
          <p:nvPr/>
        </p:nvGrpSpPr>
        <p:grpSpPr>
          <a:xfrm>
            <a:off x="8205422" y="618531"/>
            <a:ext cx="542905" cy="513995"/>
            <a:chOff x="5771847" y="1409894"/>
            <a:chExt cx="542905" cy="513995"/>
          </a:xfrm>
        </p:grpSpPr>
        <p:sp>
          <p:nvSpPr>
            <p:cNvPr id="2251" name="Google Shape;2251;p95"/>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2" name="Google Shape;2252;p95"/>
            <p:cNvGrpSpPr/>
            <p:nvPr/>
          </p:nvGrpSpPr>
          <p:grpSpPr>
            <a:xfrm>
              <a:off x="5777130" y="1409894"/>
              <a:ext cx="537622" cy="489019"/>
              <a:chOff x="5296797" y="3494398"/>
              <a:chExt cx="347841" cy="316374"/>
            </a:xfrm>
          </p:grpSpPr>
          <p:sp>
            <p:nvSpPr>
              <p:cNvPr id="2253" name="Google Shape;2253;p95"/>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95"/>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95"/>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95"/>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57" name="Google Shape;2257;p95"/>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95"/>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9" name="Google Shape;2259;p95"/>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260" name="Google Shape;2260;p95"/>
          <p:cNvPicPr preferRelativeResize="0"/>
          <p:nvPr/>
        </p:nvPicPr>
        <p:blipFill rotWithShape="1">
          <a:blip r:embed="rId4">
            <a:alphaModFix/>
          </a:blip>
          <a:srcRect b="0" l="0" r="0" t="0"/>
          <a:stretch/>
        </p:blipFill>
        <p:spPr>
          <a:xfrm>
            <a:off x="1142068" y="335638"/>
            <a:ext cx="4328535" cy="82303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96"/>
          <p:cNvSpPr txBox="1"/>
          <p:nvPr>
            <p:ph idx="9" type="subTitle"/>
          </p:nvPr>
        </p:nvSpPr>
        <p:spPr>
          <a:xfrm>
            <a:off x="381000" y="1862036"/>
            <a:ext cx="2446500" cy="47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solidFill>
                  <a:srgbClr val="071339"/>
                </a:solidFill>
                <a:latin typeface="Arial"/>
                <a:ea typeface="Arial"/>
                <a:cs typeface="Arial"/>
                <a:sym typeface="Arial"/>
              </a:rPr>
              <a:t>3.2 Lưu đồ thuật toán.</a:t>
            </a:r>
            <a:endParaRPr/>
          </a:p>
          <a:p>
            <a:pPr indent="0" lvl="0" marL="0" rtl="0" algn="l">
              <a:lnSpc>
                <a:spcPct val="100000"/>
              </a:lnSpc>
              <a:spcBef>
                <a:spcPts val="0"/>
              </a:spcBef>
              <a:spcAft>
                <a:spcPts val="0"/>
              </a:spcAft>
              <a:buSzPts val="1400"/>
              <a:buNone/>
            </a:pPr>
            <a:r>
              <a:rPr lang="en-US" sz="1600">
                <a:solidFill>
                  <a:srgbClr val="071339"/>
                </a:solidFill>
                <a:latin typeface="Arial"/>
                <a:ea typeface="Arial"/>
                <a:cs typeface="Arial"/>
                <a:sym typeface="Arial"/>
              </a:rPr>
              <a:t>- Hoạt động Push</a:t>
            </a:r>
            <a:endParaRPr sz="1600">
              <a:solidFill>
                <a:srgbClr val="071339"/>
              </a:solidFill>
              <a:latin typeface="Arial"/>
              <a:ea typeface="Arial"/>
              <a:cs typeface="Arial"/>
              <a:sym typeface="Arial"/>
            </a:endParaRPr>
          </a:p>
        </p:txBody>
      </p:sp>
      <p:sp>
        <p:nvSpPr>
          <p:cNvPr id="2266" name="Google Shape;2266;p96"/>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96"/>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96"/>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9" name="Google Shape;2269;p96"/>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270" name="Google Shape;2270;p96"/>
          <p:cNvPicPr preferRelativeResize="0"/>
          <p:nvPr/>
        </p:nvPicPr>
        <p:blipFill rotWithShape="1">
          <a:blip r:embed="rId4">
            <a:alphaModFix/>
          </a:blip>
          <a:srcRect b="0" l="0" r="0" t="0"/>
          <a:stretch/>
        </p:blipFill>
        <p:spPr>
          <a:xfrm>
            <a:off x="1066800" y="207547"/>
            <a:ext cx="4328535" cy="823031"/>
          </a:xfrm>
          <a:prstGeom prst="rect">
            <a:avLst/>
          </a:prstGeom>
          <a:noFill/>
          <a:ln>
            <a:noFill/>
          </a:ln>
        </p:spPr>
      </p:pic>
      <p:sp>
        <p:nvSpPr>
          <p:cNvPr id="2271" name="Google Shape;2271;p96"/>
          <p:cNvSpPr/>
          <p:nvPr/>
        </p:nvSpPr>
        <p:spPr>
          <a:xfrm>
            <a:off x="3831360" y="907159"/>
            <a:ext cx="1433840" cy="571402"/>
          </a:xfrm>
          <a:prstGeom prst="ellipse">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Begin</a:t>
            </a:r>
            <a:endParaRPr b="0" i="0" sz="1400" u="none" cap="none" strike="noStrike">
              <a:solidFill>
                <a:schemeClr val="lt1"/>
              </a:solidFill>
              <a:latin typeface="Arial"/>
              <a:ea typeface="Arial"/>
              <a:cs typeface="Arial"/>
              <a:sym typeface="Arial"/>
            </a:endParaRPr>
          </a:p>
        </p:txBody>
      </p:sp>
      <p:sp>
        <p:nvSpPr>
          <p:cNvPr id="2272" name="Google Shape;2272;p96"/>
          <p:cNvSpPr/>
          <p:nvPr/>
        </p:nvSpPr>
        <p:spPr>
          <a:xfrm>
            <a:off x="3721578" y="1792169"/>
            <a:ext cx="1653407" cy="512869"/>
          </a:xfrm>
          <a:prstGeom prst="parallelogram">
            <a:avLst>
              <a:gd fmla="val 25000" name="adj"/>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node  </a:t>
            </a:r>
            <a:endParaRPr b="0" i="0" sz="1400" u="none" cap="none" strike="noStrike">
              <a:solidFill>
                <a:schemeClr val="lt1"/>
              </a:solidFill>
              <a:latin typeface="Arial"/>
              <a:ea typeface="Arial"/>
              <a:cs typeface="Arial"/>
              <a:sym typeface="Arial"/>
            </a:endParaRPr>
          </a:p>
        </p:txBody>
      </p:sp>
      <p:sp>
        <p:nvSpPr>
          <p:cNvPr id="2273" name="Google Shape;2273;p96"/>
          <p:cNvSpPr/>
          <p:nvPr/>
        </p:nvSpPr>
        <p:spPr>
          <a:xfrm>
            <a:off x="3524725" y="2613972"/>
            <a:ext cx="2047114" cy="686783"/>
          </a:xfrm>
          <a:prstGeom prst="flowChartDecision">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s.head==NULL</a:t>
            </a:r>
            <a:endParaRPr b="0" i="0" sz="1400" u="none" cap="none" strike="noStrike">
              <a:solidFill>
                <a:schemeClr val="lt1"/>
              </a:solidFill>
              <a:latin typeface="Arial"/>
              <a:ea typeface="Arial"/>
              <a:cs typeface="Arial"/>
              <a:sym typeface="Arial"/>
            </a:endParaRPr>
          </a:p>
        </p:txBody>
      </p:sp>
      <p:sp>
        <p:nvSpPr>
          <p:cNvPr id="2274" name="Google Shape;2274;p96"/>
          <p:cNvSpPr/>
          <p:nvPr/>
        </p:nvSpPr>
        <p:spPr>
          <a:xfrm>
            <a:off x="3867172" y="3545852"/>
            <a:ext cx="1359477" cy="685800"/>
          </a:xfrm>
          <a:prstGeom prst="flowChartProcess">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s.head=node</a:t>
            </a:r>
            <a:endParaRPr b="0" i="0" sz="1400" u="none" cap="none" strike="noStrike">
              <a:solidFill>
                <a:schemeClr val="lt1"/>
              </a:solidFill>
              <a:latin typeface="Arial"/>
              <a:ea typeface="Arial"/>
              <a:cs typeface="Arial"/>
              <a:sym typeface="Arial"/>
            </a:endParaRPr>
          </a:p>
        </p:txBody>
      </p:sp>
      <p:sp>
        <p:nvSpPr>
          <p:cNvPr id="2275" name="Google Shape;2275;p96"/>
          <p:cNvSpPr/>
          <p:nvPr/>
        </p:nvSpPr>
        <p:spPr>
          <a:xfrm>
            <a:off x="6248400" y="2521274"/>
            <a:ext cx="2057400" cy="872178"/>
          </a:xfrm>
          <a:prstGeom prst="rect">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node-&gt;next=s.head;</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s.head=node</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6" name="Google Shape;2276;p96"/>
          <p:cNvSpPr/>
          <p:nvPr/>
        </p:nvSpPr>
        <p:spPr>
          <a:xfrm>
            <a:off x="3869914" y="4476750"/>
            <a:ext cx="1356735" cy="533400"/>
          </a:xfrm>
          <a:prstGeom prst="ellipse">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End</a:t>
            </a:r>
            <a:endParaRPr b="0" i="0" sz="1400" u="none" cap="none" strike="noStrike">
              <a:solidFill>
                <a:schemeClr val="lt1"/>
              </a:solidFill>
              <a:latin typeface="Arial"/>
              <a:ea typeface="Arial"/>
              <a:cs typeface="Arial"/>
              <a:sym typeface="Arial"/>
            </a:endParaRPr>
          </a:p>
        </p:txBody>
      </p:sp>
      <p:cxnSp>
        <p:nvCxnSpPr>
          <p:cNvPr id="2277" name="Google Shape;2277;p96"/>
          <p:cNvCxnSpPr>
            <a:stCxn id="2271" idx="4"/>
            <a:endCxn id="2272" idx="0"/>
          </p:cNvCxnSpPr>
          <p:nvPr/>
        </p:nvCxnSpPr>
        <p:spPr>
          <a:xfrm>
            <a:off x="4548280" y="1478561"/>
            <a:ext cx="0" cy="313500"/>
          </a:xfrm>
          <a:prstGeom prst="straightConnector1">
            <a:avLst/>
          </a:prstGeom>
          <a:noFill/>
          <a:ln cap="flat" cmpd="sng" w="9525">
            <a:solidFill>
              <a:srgbClr val="FD5165"/>
            </a:solidFill>
            <a:prstDash val="solid"/>
            <a:round/>
            <a:headEnd len="sm" w="sm" type="none"/>
            <a:tailEnd len="med" w="med" type="triangle"/>
          </a:ln>
        </p:spPr>
      </p:cxnSp>
      <p:cxnSp>
        <p:nvCxnSpPr>
          <p:cNvPr id="2278" name="Google Shape;2278;p96"/>
          <p:cNvCxnSpPr>
            <a:stCxn id="2272" idx="4"/>
            <a:endCxn id="2273" idx="0"/>
          </p:cNvCxnSpPr>
          <p:nvPr/>
        </p:nvCxnSpPr>
        <p:spPr>
          <a:xfrm>
            <a:off x="4548282" y="2305038"/>
            <a:ext cx="0" cy="309000"/>
          </a:xfrm>
          <a:prstGeom prst="straightConnector1">
            <a:avLst/>
          </a:prstGeom>
          <a:noFill/>
          <a:ln cap="flat" cmpd="sng" w="9525">
            <a:solidFill>
              <a:srgbClr val="FD5165"/>
            </a:solidFill>
            <a:prstDash val="solid"/>
            <a:round/>
            <a:headEnd len="sm" w="sm" type="none"/>
            <a:tailEnd len="med" w="med" type="triangle"/>
          </a:ln>
        </p:spPr>
      </p:cxnSp>
      <p:cxnSp>
        <p:nvCxnSpPr>
          <p:cNvPr id="2279" name="Google Shape;2279;p96"/>
          <p:cNvCxnSpPr>
            <a:stCxn id="2273" idx="2"/>
            <a:endCxn id="2274" idx="0"/>
          </p:cNvCxnSpPr>
          <p:nvPr/>
        </p:nvCxnSpPr>
        <p:spPr>
          <a:xfrm flipH="1">
            <a:off x="4546782" y="3300755"/>
            <a:ext cx="1500" cy="245100"/>
          </a:xfrm>
          <a:prstGeom prst="straightConnector1">
            <a:avLst/>
          </a:prstGeom>
          <a:noFill/>
          <a:ln cap="flat" cmpd="sng" w="9525">
            <a:solidFill>
              <a:srgbClr val="FD5165"/>
            </a:solidFill>
            <a:prstDash val="solid"/>
            <a:round/>
            <a:headEnd len="sm" w="sm" type="none"/>
            <a:tailEnd len="med" w="med" type="triangle"/>
          </a:ln>
        </p:spPr>
      </p:cxnSp>
      <p:cxnSp>
        <p:nvCxnSpPr>
          <p:cNvPr id="2280" name="Google Shape;2280;p96"/>
          <p:cNvCxnSpPr>
            <a:stCxn id="2274" idx="2"/>
            <a:endCxn id="2276" idx="0"/>
          </p:cNvCxnSpPr>
          <p:nvPr/>
        </p:nvCxnSpPr>
        <p:spPr>
          <a:xfrm>
            <a:off x="4546910" y="4231652"/>
            <a:ext cx="1500" cy="245100"/>
          </a:xfrm>
          <a:prstGeom prst="straightConnector1">
            <a:avLst/>
          </a:prstGeom>
          <a:noFill/>
          <a:ln cap="flat" cmpd="sng" w="9525">
            <a:solidFill>
              <a:srgbClr val="FD5165"/>
            </a:solidFill>
            <a:prstDash val="solid"/>
            <a:round/>
            <a:headEnd len="sm" w="sm" type="none"/>
            <a:tailEnd len="med" w="med" type="triangle"/>
          </a:ln>
        </p:spPr>
      </p:cxnSp>
      <p:cxnSp>
        <p:nvCxnSpPr>
          <p:cNvPr id="2281" name="Google Shape;2281;p96"/>
          <p:cNvCxnSpPr>
            <a:stCxn id="2273" idx="3"/>
            <a:endCxn id="2275" idx="1"/>
          </p:cNvCxnSpPr>
          <p:nvPr/>
        </p:nvCxnSpPr>
        <p:spPr>
          <a:xfrm>
            <a:off x="5571839" y="2957364"/>
            <a:ext cx="676500" cy="600"/>
          </a:xfrm>
          <a:prstGeom prst="bentConnector3">
            <a:avLst>
              <a:gd fmla="val 50000" name="adj1"/>
            </a:avLst>
          </a:prstGeom>
          <a:noFill/>
          <a:ln cap="flat" cmpd="sng" w="9525">
            <a:solidFill>
              <a:srgbClr val="FD5165"/>
            </a:solidFill>
            <a:prstDash val="solid"/>
            <a:round/>
            <a:headEnd len="sm" w="sm" type="none"/>
            <a:tailEnd len="med" w="med" type="triangle"/>
          </a:ln>
        </p:spPr>
      </p:cxnSp>
      <p:cxnSp>
        <p:nvCxnSpPr>
          <p:cNvPr id="2282" name="Google Shape;2282;p96"/>
          <p:cNvCxnSpPr>
            <a:stCxn id="2275" idx="2"/>
            <a:endCxn id="2276" idx="6"/>
          </p:cNvCxnSpPr>
          <p:nvPr/>
        </p:nvCxnSpPr>
        <p:spPr>
          <a:xfrm rot="5400000">
            <a:off x="5576850" y="3043202"/>
            <a:ext cx="1350000" cy="2050500"/>
          </a:xfrm>
          <a:prstGeom prst="bentConnector2">
            <a:avLst/>
          </a:prstGeom>
          <a:noFill/>
          <a:ln cap="flat" cmpd="sng" w="9525">
            <a:solidFill>
              <a:srgbClr val="FD5165"/>
            </a:solidFill>
            <a:prstDash val="solid"/>
            <a:round/>
            <a:headEnd len="sm" w="sm" type="none"/>
            <a:tailEnd len="med" w="med" type="triangle"/>
          </a:ln>
        </p:spPr>
      </p:cxnSp>
      <p:sp>
        <p:nvSpPr>
          <p:cNvPr id="2283" name="Google Shape;2283;p96"/>
          <p:cNvSpPr txBox="1"/>
          <p:nvPr/>
        </p:nvSpPr>
        <p:spPr>
          <a:xfrm>
            <a:off x="3998419" y="3239563"/>
            <a:ext cx="838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true</a:t>
            </a:r>
            <a:endParaRPr b="0" i="0" sz="1400" u="none" cap="none" strike="noStrike">
              <a:solidFill>
                <a:srgbClr val="000000"/>
              </a:solidFill>
              <a:latin typeface="Arial"/>
              <a:ea typeface="Arial"/>
              <a:cs typeface="Arial"/>
              <a:sym typeface="Arial"/>
            </a:endParaRPr>
          </a:p>
        </p:txBody>
      </p:sp>
      <p:sp>
        <p:nvSpPr>
          <p:cNvPr id="2284" name="Google Shape;2284;p96"/>
          <p:cNvSpPr txBox="1"/>
          <p:nvPr/>
        </p:nvSpPr>
        <p:spPr>
          <a:xfrm>
            <a:off x="5571839" y="2687605"/>
            <a:ext cx="7869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false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97"/>
          <p:cNvSpPr txBox="1"/>
          <p:nvPr>
            <p:ph idx="9" type="subTitle"/>
          </p:nvPr>
        </p:nvSpPr>
        <p:spPr>
          <a:xfrm>
            <a:off x="773397" y="1590748"/>
            <a:ext cx="2446500" cy="47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800">
                <a:solidFill>
                  <a:srgbClr val="071339"/>
                </a:solidFill>
                <a:latin typeface="Arial"/>
                <a:ea typeface="Arial"/>
                <a:cs typeface="Arial"/>
                <a:sym typeface="Arial"/>
              </a:rPr>
              <a:t>3.2 Lưu đồ thuật toán</a:t>
            </a:r>
            <a:endParaRPr/>
          </a:p>
          <a:p>
            <a:pPr indent="0" lvl="0" marL="0" rtl="0" algn="l">
              <a:lnSpc>
                <a:spcPct val="100000"/>
              </a:lnSpc>
              <a:spcBef>
                <a:spcPts val="0"/>
              </a:spcBef>
              <a:spcAft>
                <a:spcPts val="0"/>
              </a:spcAft>
              <a:buSzPts val="1400"/>
              <a:buNone/>
            </a:pPr>
            <a:r>
              <a:rPr lang="en-US" sz="1800">
                <a:solidFill>
                  <a:srgbClr val="071339"/>
                </a:solidFill>
                <a:latin typeface="Arial"/>
                <a:ea typeface="Arial"/>
                <a:cs typeface="Arial"/>
                <a:sym typeface="Arial"/>
              </a:rPr>
              <a:t>- Hoạt động pop</a:t>
            </a:r>
            <a:endParaRPr sz="1800">
              <a:solidFill>
                <a:srgbClr val="071339"/>
              </a:solidFill>
              <a:latin typeface="Arial"/>
              <a:ea typeface="Arial"/>
              <a:cs typeface="Arial"/>
              <a:sym typeface="Arial"/>
            </a:endParaRPr>
          </a:p>
        </p:txBody>
      </p:sp>
      <p:grpSp>
        <p:nvGrpSpPr>
          <p:cNvPr id="2290" name="Google Shape;2290;p97"/>
          <p:cNvGrpSpPr/>
          <p:nvPr/>
        </p:nvGrpSpPr>
        <p:grpSpPr>
          <a:xfrm>
            <a:off x="8205422" y="618531"/>
            <a:ext cx="542905" cy="513995"/>
            <a:chOff x="5771847" y="1409894"/>
            <a:chExt cx="542905" cy="513995"/>
          </a:xfrm>
        </p:grpSpPr>
        <p:sp>
          <p:nvSpPr>
            <p:cNvPr id="2291" name="Google Shape;2291;p97"/>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2" name="Google Shape;2292;p97"/>
            <p:cNvGrpSpPr/>
            <p:nvPr/>
          </p:nvGrpSpPr>
          <p:grpSpPr>
            <a:xfrm>
              <a:off x="5777130" y="1409894"/>
              <a:ext cx="537622" cy="489019"/>
              <a:chOff x="5296797" y="3494398"/>
              <a:chExt cx="347841" cy="316374"/>
            </a:xfrm>
          </p:grpSpPr>
          <p:sp>
            <p:nvSpPr>
              <p:cNvPr id="2293" name="Google Shape;2293;p97"/>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97"/>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97"/>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97"/>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97" name="Google Shape;2297;p97"/>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97"/>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97"/>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0" name="Google Shape;2300;p97"/>
          <p:cNvPicPr preferRelativeResize="0"/>
          <p:nvPr/>
        </p:nvPicPr>
        <p:blipFill rotWithShape="1">
          <a:blip r:embed="rId4">
            <a:alphaModFix/>
          </a:blip>
          <a:srcRect b="0" l="0" r="0" t="0"/>
          <a:stretch/>
        </p:blipFill>
        <p:spPr>
          <a:xfrm>
            <a:off x="-535586" y="-525183"/>
            <a:ext cx="2617966" cy="2440734"/>
          </a:xfrm>
          <a:prstGeom prst="rect">
            <a:avLst/>
          </a:prstGeom>
          <a:noFill/>
          <a:ln>
            <a:noFill/>
          </a:ln>
        </p:spPr>
      </p:pic>
      <p:pic>
        <p:nvPicPr>
          <p:cNvPr id="2301" name="Google Shape;2301;p97"/>
          <p:cNvPicPr preferRelativeResize="0"/>
          <p:nvPr/>
        </p:nvPicPr>
        <p:blipFill rotWithShape="1">
          <a:blip r:embed="rId5">
            <a:alphaModFix/>
          </a:blip>
          <a:srcRect b="0" l="0" r="0" t="0"/>
          <a:stretch/>
        </p:blipFill>
        <p:spPr>
          <a:xfrm>
            <a:off x="1126336" y="324465"/>
            <a:ext cx="4328535" cy="823031"/>
          </a:xfrm>
          <a:prstGeom prst="rect">
            <a:avLst/>
          </a:prstGeom>
          <a:noFill/>
          <a:ln>
            <a:noFill/>
          </a:ln>
        </p:spPr>
      </p:pic>
      <p:sp>
        <p:nvSpPr>
          <p:cNvPr id="2302" name="Google Shape;2302;p97"/>
          <p:cNvSpPr/>
          <p:nvPr/>
        </p:nvSpPr>
        <p:spPr>
          <a:xfrm>
            <a:off x="4598093" y="977551"/>
            <a:ext cx="1263871" cy="597658"/>
          </a:xfrm>
          <a:prstGeom prst="ellipse">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Begin</a:t>
            </a:r>
            <a:endParaRPr b="0" i="0" sz="1400" u="none" cap="none" strike="noStrike">
              <a:solidFill>
                <a:schemeClr val="lt1"/>
              </a:solidFill>
              <a:latin typeface="Arial"/>
              <a:ea typeface="Arial"/>
              <a:cs typeface="Arial"/>
              <a:sym typeface="Arial"/>
            </a:endParaRPr>
          </a:p>
        </p:txBody>
      </p:sp>
      <p:sp>
        <p:nvSpPr>
          <p:cNvPr id="2303" name="Google Shape;2303;p97"/>
          <p:cNvSpPr/>
          <p:nvPr/>
        </p:nvSpPr>
        <p:spPr>
          <a:xfrm>
            <a:off x="4315629" y="1964828"/>
            <a:ext cx="1828800" cy="762000"/>
          </a:xfrm>
          <a:prstGeom prst="flowChartDecision">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s.Head</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==NULL</a:t>
            </a:r>
            <a:endParaRPr b="0" i="0" sz="1400" u="none" cap="none" strike="noStrike">
              <a:solidFill>
                <a:schemeClr val="lt1"/>
              </a:solidFill>
              <a:latin typeface="Arial"/>
              <a:ea typeface="Arial"/>
              <a:cs typeface="Arial"/>
              <a:sym typeface="Arial"/>
            </a:endParaRPr>
          </a:p>
        </p:txBody>
      </p:sp>
      <p:sp>
        <p:nvSpPr>
          <p:cNvPr id="2304" name="Google Shape;2304;p97"/>
          <p:cNvSpPr/>
          <p:nvPr/>
        </p:nvSpPr>
        <p:spPr>
          <a:xfrm>
            <a:off x="4489573" y="4171950"/>
            <a:ext cx="1496044" cy="685800"/>
          </a:xfrm>
          <a:prstGeom prst="ellipse">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End</a:t>
            </a:r>
            <a:endParaRPr b="0" i="0" sz="1400" u="none" cap="none" strike="noStrike">
              <a:solidFill>
                <a:schemeClr val="lt1"/>
              </a:solidFill>
              <a:latin typeface="Arial"/>
              <a:ea typeface="Arial"/>
              <a:cs typeface="Arial"/>
              <a:sym typeface="Arial"/>
            </a:endParaRPr>
          </a:p>
        </p:txBody>
      </p:sp>
      <p:sp>
        <p:nvSpPr>
          <p:cNvPr id="2305" name="Google Shape;2305;p97"/>
          <p:cNvSpPr/>
          <p:nvPr/>
        </p:nvSpPr>
        <p:spPr>
          <a:xfrm>
            <a:off x="6733700" y="1689287"/>
            <a:ext cx="1961429" cy="1313082"/>
          </a:xfrm>
          <a:prstGeom prst="flowChartProcess">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Node *node=s.head;</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Data=node-&gt;data;</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s.head=s.head-&gt;next;</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Delete node;</a:t>
            </a:r>
            <a:endParaRPr b="0" i="0" sz="1400" u="none" cap="none" strike="noStrike">
              <a:solidFill>
                <a:schemeClr val="lt1"/>
              </a:solidFill>
              <a:latin typeface="Arial"/>
              <a:ea typeface="Arial"/>
              <a:cs typeface="Arial"/>
              <a:sym typeface="Arial"/>
            </a:endParaRPr>
          </a:p>
        </p:txBody>
      </p:sp>
      <p:sp>
        <p:nvSpPr>
          <p:cNvPr id="2306" name="Google Shape;2306;p97"/>
          <p:cNvSpPr/>
          <p:nvPr/>
        </p:nvSpPr>
        <p:spPr>
          <a:xfrm>
            <a:off x="4518299" y="3086572"/>
            <a:ext cx="1438593" cy="779682"/>
          </a:xfrm>
          <a:prstGeom prst="flowChartProcess">
            <a:avLst/>
          </a:prstGeom>
          <a:solidFill>
            <a:srgbClr val="FEF7D9"/>
          </a:solidFill>
          <a:ln cap="flat" cmpd="sng" w="25400">
            <a:solidFill>
              <a:srgbClr val="BA40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Cout&lt;&lt;“stack rỗng”</a:t>
            </a:r>
            <a:endParaRPr b="0" i="0" sz="1400" u="none" cap="none" strike="noStrike">
              <a:solidFill>
                <a:schemeClr val="lt1"/>
              </a:solidFill>
              <a:latin typeface="Arial"/>
              <a:ea typeface="Arial"/>
              <a:cs typeface="Arial"/>
              <a:sym typeface="Arial"/>
            </a:endParaRPr>
          </a:p>
        </p:txBody>
      </p:sp>
      <p:cxnSp>
        <p:nvCxnSpPr>
          <p:cNvPr id="2307" name="Google Shape;2307;p97"/>
          <p:cNvCxnSpPr>
            <a:stCxn id="2302" idx="4"/>
            <a:endCxn id="2303" idx="0"/>
          </p:cNvCxnSpPr>
          <p:nvPr/>
        </p:nvCxnSpPr>
        <p:spPr>
          <a:xfrm>
            <a:off x="5230028" y="1575209"/>
            <a:ext cx="0" cy="389700"/>
          </a:xfrm>
          <a:prstGeom prst="straightConnector1">
            <a:avLst/>
          </a:prstGeom>
          <a:noFill/>
          <a:ln cap="flat" cmpd="sng" w="9525">
            <a:solidFill>
              <a:srgbClr val="FD5165"/>
            </a:solidFill>
            <a:prstDash val="solid"/>
            <a:round/>
            <a:headEnd len="sm" w="sm" type="none"/>
            <a:tailEnd len="med" w="med" type="triangle"/>
          </a:ln>
        </p:spPr>
      </p:cxnSp>
      <p:cxnSp>
        <p:nvCxnSpPr>
          <p:cNvPr id="2308" name="Google Shape;2308;p97"/>
          <p:cNvCxnSpPr>
            <a:stCxn id="2303" idx="2"/>
            <a:endCxn id="2306" idx="0"/>
          </p:cNvCxnSpPr>
          <p:nvPr/>
        </p:nvCxnSpPr>
        <p:spPr>
          <a:xfrm>
            <a:off x="5230029" y="2726828"/>
            <a:ext cx="7500" cy="359700"/>
          </a:xfrm>
          <a:prstGeom prst="straightConnector1">
            <a:avLst/>
          </a:prstGeom>
          <a:noFill/>
          <a:ln cap="flat" cmpd="sng" w="9525">
            <a:solidFill>
              <a:srgbClr val="FD5165"/>
            </a:solidFill>
            <a:prstDash val="solid"/>
            <a:round/>
            <a:headEnd len="sm" w="sm" type="none"/>
            <a:tailEnd len="med" w="med" type="triangle"/>
          </a:ln>
        </p:spPr>
      </p:cxnSp>
      <p:cxnSp>
        <p:nvCxnSpPr>
          <p:cNvPr id="2309" name="Google Shape;2309;p97"/>
          <p:cNvCxnSpPr>
            <a:stCxn id="2306" idx="2"/>
            <a:endCxn id="2304" idx="0"/>
          </p:cNvCxnSpPr>
          <p:nvPr/>
        </p:nvCxnSpPr>
        <p:spPr>
          <a:xfrm>
            <a:off x="5237595" y="3866254"/>
            <a:ext cx="0" cy="305700"/>
          </a:xfrm>
          <a:prstGeom prst="straightConnector1">
            <a:avLst/>
          </a:prstGeom>
          <a:noFill/>
          <a:ln cap="flat" cmpd="sng" w="9525">
            <a:solidFill>
              <a:srgbClr val="FD5165"/>
            </a:solidFill>
            <a:prstDash val="solid"/>
            <a:round/>
            <a:headEnd len="sm" w="sm" type="none"/>
            <a:tailEnd len="med" w="med" type="triangle"/>
          </a:ln>
        </p:spPr>
      </p:cxnSp>
      <p:cxnSp>
        <p:nvCxnSpPr>
          <p:cNvPr id="2310" name="Google Shape;2310;p97"/>
          <p:cNvCxnSpPr>
            <a:stCxn id="2303" idx="3"/>
            <a:endCxn id="2305" idx="1"/>
          </p:cNvCxnSpPr>
          <p:nvPr/>
        </p:nvCxnSpPr>
        <p:spPr>
          <a:xfrm>
            <a:off x="6144429" y="2345828"/>
            <a:ext cx="589200" cy="0"/>
          </a:xfrm>
          <a:prstGeom prst="straightConnector1">
            <a:avLst/>
          </a:prstGeom>
          <a:noFill/>
          <a:ln cap="flat" cmpd="sng" w="9525">
            <a:solidFill>
              <a:srgbClr val="FD5165"/>
            </a:solidFill>
            <a:prstDash val="solid"/>
            <a:round/>
            <a:headEnd len="sm" w="sm" type="none"/>
            <a:tailEnd len="med" w="med" type="triangle"/>
          </a:ln>
        </p:spPr>
      </p:cxnSp>
      <p:cxnSp>
        <p:nvCxnSpPr>
          <p:cNvPr id="2311" name="Google Shape;2311;p97"/>
          <p:cNvCxnSpPr>
            <a:stCxn id="2305" idx="2"/>
            <a:endCxn id="2304" idx="6"/>
          </p:cNvCxnSpPr>
          <p:nvPr/>
        </p:nvCxnSpPr>
        <p:spPr>
          <a:xfrm rot="5400000">
            <a:off x="6093664" y="2894219"/>
            <a:ext cx="1512600" cy="1728900"/>
          </a:xfrm>
          <a:prstGeom prst="bentConnector2">
            <a:avLst/>
          </a:prstGeom>
          <a:noFill/>
          <a:ln cap="flat" cmpd="sng" w="9525">
            <a:solidFill>
              <a:srgbClr val="FD5165"/>
            </a:solidFill>
            <a:prstDash val="solid"/>
            <a:round/>
            <a:headEnd len="sm" w="sm" type="none"/>
            <a:tailEnd len="med" w="med" type="triangle"/>
          </a:ln>
        </p:spPr>
      </p:cxnSp>
      <p:sp>
        <p:nvSpPr>
          <p:cNvPr id="2312" name="Google Shape;2312;p97"/>
          <p:cNvSpPr txBox="1"/>
          <p:nvPr/>
        </p:nvSpPr>
        <p:spPr>
          <a:xfrm>
            <a:off x="4696629" y="2719143"/>
            <a:ext cx="14478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true</a:t>
            </a:r>
            <a:endParaRPr b="0" i="0" sz="1400" u="none" cap="none" strike="noStrike">
              <a:solidFill>
                <a:srgbClr val="000000"/>
              </a:solidFill>
              <a:latin typeface="Arial"/>
              <a:ea typeface="Arial"/>
              <a:cs typeface="Arial"/>
              <a:sym typeface="Arial"/>
            </a:endParaRPr>
          </a:p>
        </p:txBody>
      </p:sp>
      <p:sp>
        <p:nvSpPr>
          <p:cNvPr id="2313" name="Google Shape;2313;p97"/>
          <p:cNvSpPr txBox="1"/>
          <p:nvPr/>
        </p:nvSpPr>
        <p:spPr>
          <a:xfrm>
            <a:off x="6144429" y="2058266"/>
            <a:ext cx="990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false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98"/>
          <p:cNvSpPr txBox="1"/>
          <p:nvPr>
            <p:ph idx="9" type="subTitle"/>
          </p:nvPr>
        </p:nvSpPr>
        <p:spPr>
          <a:xfrm>
            <a:off x="936967" y="1189976"/>
            <a:ext cx="2446500" cy="762527"/>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latin typeface="Arial"/>
                <a:ea typeface="Arial"/>
                <a:cs typeface="Arial"/>
                <a:sym typeface="Arial"/>
              </a:rPr>
              <a:t>3.3 Cài đặt thuật toán</a:t>
            </a:r>
            <a:endParaRPr sz="1600">
              <a:latin typeface="Arial"/>
              <a:ea typeface="Arial"/>
              <a:cs typeface="Arial"/>
              <a:sym typeface="Arial"/>
            </a:endParaRPr>
          </a:p>
        </p:txBody>
      </p:sp>
      <p:grpSp>
        <p:nvGrpSpPr>
          <p:cNvPr id="2319" name="Google Shape;2319;p98"/>
          <p:cNvGrpSpPr/>
          <p:nvPr/>
        </p:nvGrpSpPr>
        <p:grpSpPr>
          <a:xfrm>
            <a:off x="8205422" y="618531"/>
            <a:ext cx="542905" cy="513995"/>
            <a:chOff x="5771847" y="1409894"/>
            <a:chExt cx="542905" cy="513995"/>
          </a:xfrm>
        </p:grpSpPr>
        <p:sp>
          <p:nvSpPr>
            <p:cNvPr id="2320" name="Google Shape;2320;p9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1" name="Google Shape;2321;p98"/>
            <p:cNvGrpSpPr/>
            <p:nvPr/>
          </p:nvGrpSpPr>
          <p:grpSpPr>
            <a:xfrm>
              <a:off x="5777130" y="1409894"/>
              <a:ext cx="537622" cy="489019"/>
              <a:chOff x="5296797" y="3494398"/>
              <a:chExt cx="347841" cy="316374"/>
            </a:xfrm>
          </p:grpSpPr>
          <p:sp>
            <p:nvSpPr>
              <p:cNvPr id="2322" name="Google Shape;2322;p9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9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9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9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26" name="Google Shape;2326;p98"/>
          <p:cNvSpPr/>
          <p:nvPr/>
        </p:nvSpPr>
        <p:spPr>
          <a:xfrm flipH="1">
            <a:off x="7922338" y="335638"/>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98"/>
          <p:cNvSpPr/>
          <p:nvPr/>
        </p:nvSpPr>
        <p:spPr>
          <a:xfrm flipH="1">
            <a:off x="8419735" y="1792169"/>
            <a:ext cx="232965" cy="234300"/>
          </a:xfrm>
          <a:custGeom>
            <a:rect b="b" l="l" r="r" t="t"/>
            <a:pathLst>
              <a:path extrusionOk="0" h="1951" w="1940">
                <a:moveTo>
                  <a:pt x="975" y="1"/>
                </a:moveTo>
                <a:lnTo>
                  <a:pt x="621" y="632"/>
                </a:lnTo>
                <a:lnTo>
                  <a:pt x="0" y="976"/>
                </a:lnTo>
                <a:lnTo>
                  <a:pt x="621" y="1319"/>
                </a:lnTo>
                <a:lnTo>
                  <a:pt x="975" y="1950"/>
                </a:lnTo>
                <a:lnTo>
                  <a:pt x="1319" y="1319"/>
                </a:lnTo>
                <a:lnTo>
                  <a:pt x="1939" y="976"/>
                </a:lnTo>
                <a:lnTo>
                  <a:pt x="1319" y="632"/>
                </a:lnTo>
                <a:lnTo>
                  <a:pt x="975"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8" name="Google Shape;2328;p98"/>
          <p:cNvGrpSpPr/>
          <p:nvPr/>
        </p:nvGrpSpPr>
        <p:grpSpPr>
          <a:xfrm>
            <a:off x="7162800" y="554160"/>
            <a:ext cx="406109" cy="350432"/>
            <a:chOff x="5710604" y="1402568"/>
            <a:chExt cx="604149" cy="521321"/>
          </a:xfrm>
        </p:grpSpPr>
        <p:sp>
          <p:nvSpPr>
            <p:cNvPr id="2329" name="Google Shape;2329;p98"/>
            <p:cNvSpPr/>
            <p:nvPr/>
          </p:nvSpPr>
          <p:spPr>
            <a:xfrm>
              <a:off x="5771847" y="1434152"/>
              <a:ext cx="489707" cy="489737"/>
            </a:xfrm>
            <a:custGeom>
              <a:rect b="b" l="l" r="r" t="t"/>
              <a:pathLst>
                <a:path extrusionOk="0" h="4078" w="4078">
                  <a:moveTo>
                    <a:pt x="2039" y="1"/>
                  </a:moveTo>
                  <a:cubicBezTo>
                    <a:pt x="920" y="1"/>
                    <a:pt x="1" y="920"/>
                    <a:pt x="1" y="2039"/>
                  </a:cubicBezTo>
                  <a:cubicBezTo>
                    <a:pt x="1" y="3169"/>
                    <a:pt x="920" y="4078"/>
                    <a:pt x="2039" y="4078"/>
                  </a:cubicBezTo>
                  <a:cubicBezTo>
                    <a:pt x="3169" y="4078"/>
                    <a:pt x="4077" y="3169"/>
                    <a:pt x="4077" y="2039"/>
                  </a:cubicBezTo>
                  <a:cubicBezTo>
                    <a:pt x="4077" y="920"/>
                    <a:pt x="3169" y="1"/>
                    <a:pt x="20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0" name="Google Shape;2330;p98"/>
            <p:cNvGrpSpPr/>
            <p:nvPr/>
          </p:nvGrpSpPr>
          <p:grpSpPr>
            <a:xfrm>
              <a:off x="5710604" y="1402568"/>
              <a:ext cx="604149" cy="502710"/>
              <a:chOff x="5253755" y="3489659"/>
              <a:chExt cx="390883" cy="325231"/>
            </a:xfrm>
          </p:grpSpPr>
          <p:sp>
            <p:nvSpPr>
              <p:cNvPr id="2331" name="Google Shape;2331;p98"/>
              <p:cNvSpPr/>
              <p:nvPr/>
            </p:nvSpPr>
            <p:spPr>
              <a:xfrm>
                <a:off x="5296797" y="3494398"/>
                <a:ext cx="347841" cy="316374"/>
              </a:xfrm>
              <a:custGeom>
                <a:rect b="b" l="l" r="r" t="t"/>
                <a:pathLst>
                  <a:path extrusionOk="0" h="4072" w="4477">
                    <a:moveTo>
                      <a:pt x="2239" y="1"/>
                    </a:moveTo>
                    <a:cubicBezTo>
                      <a:pt x="1718" y="1"/>
                      <a:pt x="1197" y="197"/>
                      <a:pt x="798" y="591"/>
                    </a:cubicBezTo>
                    <a:cubicBezTo>
                      <a:pt x="1" y="1388"/>
                      <a:pt x="1" y="2684"/>
                      <a:pt x="798" y="3482"/>
                    </a:cubicBezTo>
                    <a:cubicBezTo>
                      <a:pt x="1197" y="3875"/>
                      <a:pt x="1718" y="4072"/>
                      <a:pt x="2239" y="4072"/>
                    </a:cubicBezTo>
                    <a:cubicBezTo>
                      <a:pt x="2759" y="4072"/>
                      <a:pt x="3280" y="3875"/>
                      <a:pt x="3679" y="3482"/>
                    </a:cubicBezTo>
                    <a:cubicBezTo>
                      <a:pt x="4476" y="2684"/>
                      <a:pt x="4476" y="1388"/>
                      <a:pt x="3679" y="591"/>
                    </a:cubicBezTo>
                    <a:cubicBezTo>
                      <a:pt x="3280" y="197"/>
                      <a:pt x="2759" y="1"/>
                      <a:pt x="2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98"/>
              <p:cNvSpPr/>
              <p:nvPr/>
            </p:nvSpPr>
            <p:spPr>
              <a:xfrm>
                <a:off x="5253755" y="3489659"/>
                <a:ext cx="379695" cy="325231"/>
              </a:xfrm>
              <a:custGeom>
                <a:rect b="b" l="l" r="r" t="t"/>
                <a:pathLst>
                  <a:path extrusionOk="0" h="4186" w="4887">
                    <a:moveTo>
                      <a:pt x="2793" y="109"/>
                    </a:moveTo>
                    <a:cubicBezTo>
                      <a:pt x="3889" y="109"/>
                      <a:pt x="4775" y="995"/>
                      <a:pt x="4775" y="2103"/>
                    </a:cubicBezTo>
                    <a:cubicBezTo>
                      <a:pt x="4775" y="3294"/>
                      <a:pt x="3798" y="4085"/>
                      <a:pt x="2777" y="4085"/>
                    </a:cubicBezTo>
                    <a:cubicBezTo>
                      <a:pt x="2289" y="4085"/>
                      <a:pt x="1791" y="3904"/>
                      <a:pt x="1386" y="3499"/>
                    </a:cubicBezTo>
                    <a:cubicBezTo>
                      <a:pt x="134" y="2247"/>
                      <a:pt x="1020" y="109"/>
                      <a:pt x="2793" y="109"/>
                    </a:cubicBezTo>
                    <a:close/>
                    <a:moveTo>
                      <a:pt x="2783" y="1"/>
                    </a:moveTo>
                    <a:cubicBezTo>
                      <a:pt x="2270" y="1"/>
                      <a:pt x="1746" y="192"/>
                      <a:pt x="1319" y="618"/>
                    </a:cubicBezTo>
                    <a:cubicBezTo>
                      <a:pt x="1" y="1937"/>
                      <a:pt x="931" y="4185"/>
                      <a:pt x="2793" y="4185"/>
                    </a:cubicBezTo>
                    <a:cubicBezTo>
                      <a:pt x="3945" y="4185"/>
                      <a:pt x="4886" y="3255"/>
                      <a:pt x="4886" y="2103"/>
                    </a:cubicBezTo>
                    <a:cubicBezTo>
                      <a:pt x="4886" y="836"/>
                      <a:pt x="3857" y="1"/>
                      <a:pt x="27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98"/>
              <p:cNvSpPr/>
              <p:nvPr/>
            </p:nvSpPr>
            <p:spPr>
              <a:xfrm>
                <a:off x="5345900" y="3525631"/>
                <a:ext cx="249634" cy="249634"/>
              </a:xfrm>
              <a:custGeom>
                <a:rect b="b" l="l" r="r" t="t"/>
                <a:pathLst>
                  <a:path extrusionOk="0" h="3213" w="3213">
                    <a:moveTo>
                      <a:pt x="1607" y="0"/>
                    </a:moveTo>
                    <a:cubicBezTo>
                      <a:pt x="720" y="0"/>
                      <a:pt x="0" y="720"/>
                      <a:pt x="0" y="1607"/>
                    </a:cubicBezTo>
                    <a:cubicBezTo>
                      <a:pt x="0" y="2493"/>
                      <a:pt x="720" y="3213"/>
                      <a:pt x="1607" y="3213"/>
                    </a:cubicBezTo>
                    <a:cubicBezTo>
                      <a:pt x="2493" y="3213"/>
                      <a:pt x="3213" y="2493"/>
                      <a:pt x="3213" y="1607"/>
                    </a:cubicBezTo>
                    <a:cubicBezTo>
                      <a:pt x="3213" y="720"/>
                      <a:pt x="2493" y="0"/>
                      <a:pt x="1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98"/>
              <p:cNvSpPr/>
              <p:nvPr/>
            </p:nvSpPr>
            <p:spPr>
              <a:xfrm>
                <a:off x="5298506" y="3521203"/>
                <a:ext cx="301379" cy="258414"/>
              </a:xfrm>
              <a:custGeom>
                <a:rect b="b" l="l" r="r" t="t"/>
                <a:pathLst>
                  <a:path extrusionOk="0" h="3326" w="3879">
                    <a:moveTo>
                      <a:pt x="2217" y="113"/>
                    </a:moveTo>
                    <a:cubicBezTo>
                      <a:pt x="3081" y="113"/>
                      <a:pt x="3767" y="811"/>
                      <a:pt x="3778" y="1664"/>
                    </a:cubicBezTo>
                    <a:cubicBezTo>
                      <a:pt x="3771" y="2603"/>
                      <a:pt x="2999" y="3226"/>
                      <a:pt x="2200" y="3226"/>
                    </a:cubicBezTo>
                    <a:cubicBezTo>
                      <a:pt x="1820" y="3226"/>
                      <a:pt x="1434" y="3085"/>
                      <a:pt x="1120" y="2771"/>
                    </a:cubicBezTo>
                    <a:cubicBezTo>
                      <a:pt x="134" y="1785"/>
                      <a:pt x="832" y="113"/>
                      <a:pt x="2217" y="113"/>
                    </a:cubicBezTo>
                    <a:close/>
                    <a:moveTo>
                      <a:pt x="2210" y="1"/>
                    </a:moveTo>
                    <a:cubicBezTo>
                      <a:pt x="1801" y="1"/>
                      <a:pt x="1383" y="152"/>
                      <a:pt x="1042" y="489"/>
                    </a:cubicBezTo>
                    <a:cubicBezTo>
                      <a:pt x="1" y="1542"/>
                      <a:pt x="732" y="3325"/>
                      <a:pt x="2217" y="3325"/>
                    </a:cubicBezTo>
                    <a:cubicBezTo>
                      <a:pt x="3136" y="3325"/>
                      <a:pt x="3878" y="2583"/>
                      <a:pt x="3878" y="1664"/>
                    </a:cubicBezTo>
                    <a:cubicBezTo>
                      <a:pt x="3878" y="660"/>
                      <a:pt x="3063" y="1"/>
                      <a:pt x="22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98"/>
              <p:cNvSpPr/>
              <p:nvPr/>
            </p:nvSpPr>
            <p:spPr>
              <a:xfrm>
                <a:off x="5419010" y="3570383"/>
                <a:ext cx="95643" cy="160129"/>
              </a:xfrm>
              <a:custGeom>
                <a:rect b="b" l="l" r="r" t="t"/>
                <a:pathLst>
                  <a:path extrusionOk="0" h="2061" w="1231">
                    <a:moveTo>
                      <a:pt x="599" y="133"/>
                    </a:moveTo>
                    <a:lnTo>
                      <a:pt x="599" y="909"/>
                    </a:lnTo>
                    <a:lnTo>
                      <a:pt x="411" y="864"/>
                    </a:lnTo>
                    <a:cubicBezTo>
                      <a:pt x="355" y="842"/>
                      <a:pt x="311" y="820"/>
                      <a:pt x="256" y="798"/>
                    </a:cubicBezTo>
                    <a:cubicBezTo>
                      <a:pt x="211" y="765"/>
                      <a:pt x="178" y="732"/>
                      <a:pt x="145" y="687"/>
                    </a:cubicBezTo>
                    <a:cubicBezTo>
                      <a:pt x="112" y="643"/>
                      <a:pt x="101" y="576"/>
                      <a:pt x="101" y="521"/>
                    </a:cubicBezTo>
                    <a:cubicBezTo>
                      <a:pt x="101" y="455"/>
                      <a:pt x="112" y="388"/>
                      <a:pt x="145" y="333"/>
                    </a:cubicBezTo>
                    <a:cubicBezTo>
                      <a:pt x="178" y="288"/>
                      <a:pt x="222" y="244"/>
                      <a:pt x="267" y="222"/>
                    </a:cubicBezTo>
                    <a:cubicBezTo>
                      <a:pt x="366" y="155"/>
                      <a:pt x="477" y="133"/>
                      <a:pt x="599" y="133"/>
                    </a:cubicBezTo>
                    <a:close/>
                    <a:moveTo>
                      <a:pt x="643" y="964"/>
                    </a:moveTo>
                    <a:cubicBezTo>
                      <a:pt x="710" y="975"/>
                      <a:pt x="765" y="997"/>
                      <a:pt x="832" y="1008"/>
                    </a:cubicBezTo>
                    <a:cubicBezTo>
                      <a:pt x="887" y="1031"/>
                      <a:pt x="942" y="1053"/>
                      <a:pt x="998" y="1075"/>
                    </a:cubicBezTo>
                    <a:cubicBezTo>
                      <a:pt x="1053" y="1108"/>
                      <a:pt x="1098" y="1141"/>
                      <a:pt x="1131" y="1197"/>
                    </a:cubicBezTo>
                    <a:cubicBezTo>
                      <a:pt x="1164" y="1252"/>
                      <a:pt x="1175" y="1319"/>
                      <a:pt x="1175" y="1396"/>
                    </a:cubicBezTo>
                    <a:cubicBezTo>
                      <a:pt x="1175" y="1518"/>
                      <a:pt x="1109" y="1640"/>
                      <a:pt x="1009" y="1706"/>
                    </a:cubicBezTo>
                    <a:cubicBezTo>
                      <a:pt x="898" y="1762"/>
                      <a:pt x="765" y="1795"/>
                      <a:pt x="643" y="1795"/>
                    </a:cubicBezTo>
                    <a:lnTo>
                      <a:pt x="643" y="964"/>
                    </a:lnTo>
                    <a:close/>
                    <a:moveTo>
                      <a:pt x="599" y="0"/>
                    </a:moveTo>
                    <a:lnTo>
                      <a:pt x="599" y="89"/>
                    </a:lnTo>
                    <a:cubicBezTo>
                      <a:pt x="466" y="89"/>
                      <a:pt x="344" y="122"/>
                      <a:pt x="233" y="189"/>
                    </a:cubicBezTo>
                    <a:cubicBezTo>
                      <a:pt x="112" y="255"/>
                      <a:pt x="45" y="388"/>
                      <a:pt x="56" y="521"/>
                    </a:cubicBezTo>
                    <a:cubicBezTo>
                      <a:pt x="56" y="588"/>
                      <a:pt x="67" y="665"/>
                      <a:pt x="101" y="720"/>
                    </a:cubicBezTo>
                    <a:cubicBezTo>
                      <a:pt x="134" y="776"/>
                      <a:pt x="178" y="809"/>
                      <a:pt x="233" y="842"/>
                    </a:cubicBezTo>
                    <a:cubicBezTo>
                      <a:pt x="289" y="876"/>
                      <a:pt x="344" y="898"/>
                      <a:pt x="411" y="920"/>
                    </a:cubicBezTo>
                    <a:lnTo>
                      <a:pt x="599" y="964"/>
                    </a:lnTo>
                    <a:lnTo>
                      <a:pt x="599" y="1806"/>
                    </a:lnTo>
                    <a:cubicBezTo>
                      <a:pt x="455" y="1806"/>
                      <a:pt x="311" y="1762"/>
                      <a:pt x="200" y="1673"/>
                    </a:cubicBezTo>
                    <a:cubicBezTo>
                      <a:pt x="89" y="1562"/>
                      <a:pt x="34" y="1407"/>
                      <a:pt x="56" y="1252"/>
                    </a:cubicBezTo>
                    <a:lnTo>
                      <a:pt x="12" y="1252"/>
                    </a:lnTo>
                    <a:cubicBezTo>
                      <a:pt x="1" y="1418"/>
                      <a:pt x="56" y="1585"/>
                      <a:pt x="178" y="1695"/>
                    </a:cubicBezTo>
                    <a:cubicBezTo>
                      <a:pt x="300" y="1795"/>
                      <a:pt x="444" y="1850"/>
                      <a:pt x="610" y="1850"/>
                    </a:cubicBezTo>
                    <a:lnTo>
                      <a:pt x="610" y="2061"/>
                    </a:lnTo>
                    <a:lnTo>
                      <a:pt x="654" y="2061"/>
                    </a:lnTo>
                    <a:lnTo>
                      <a:pt x="654" y="1850"/>
                    </a:lnTo>
                    <a:cubicBezTo>
                      <a:pt x="787" y="1850"/>
                      <a:pt x="920" y="1817"/>
                      <a:pt x="1042" y="1740"/>
                    </a:cubicBezTo>
                    <a:cubicBezTo>
                      <a:pt x="1164" y="1673"/>
                      <a:pt x="1230" y="1540"/>
                      <a:pt x="1230" y="1396"/>
                    </a:cubicBezTo>
                    <a:cubicBezTo>
                      <a:pt x="1230" y="1330"/>
                      <a:pt x="1219" y="1252"/>
                      <a:pt x="1186" y="1186"/>
                    </a:cubicBezTo>
                    <a:cubicBezTo>
                      <a:pt x="1153" y="1130"/>
                      <a:pt x="1120" y="1097"/>
                      <a:pt x="1064" y="1064"/>
                    </a:cubicBezTo>
                    <a:cubicBezTo>
                      <a:pt x="1009" y="1031"/>
                      <a:pt x="954" y="997"/>
                      <a:pt x="887" y="986"/>
                    </a:cubicBezTo>
                    <a:lnTo>
                      <a:pt x="666" y="931"/>
                    </a:lnTo>
                    <a:lnTo>
                      <a:pt x="654" y="931"/>
                    </a:lnTo>
                    <a:lnTo>
                      <a:pt x="654" y="144"/>
                    </a:lnTo>
                    <a:cubicBezTo>
                      <a:pt x="667" y="143"/>
                      <a:pt x="679" y="143"/>
                      <a:pt x="692" y="143"/>
                    </a:cubicBezTo>
                    <a:cubicBezTo>
                      <a:pt x="801" y="143"/>
                      <a:pt x="908" y="186"/>
                      <a:pt x="998" y="255"/>
                    </a:cubicBezTo>
                    <a:cubicBezTo>
                      <a:pt x="1098" y="344"/>
                      <a:pt x="1153" y="477"/>
                      <a:pt x="1142" y="610"/>
                    </a:cubicBezTo>
                    <a:lnTo>
                      <a:pt x="1186" y="610"/>
                    </a:lnTo>
                    <a:cubicBezTo>
                      <a:pt x="1197" y="455"/>
                      <a:pt x="1131" y="311"/>
                      <a:pt x="1020" y="211"/>
                    </a:cubicBezTo>
                    <a:cubicBezTo>
                      <a:pt x="921" y="141"/>
                      <a:pt x="803" y="98"/>
                      <a:pt x="684" y="98"/>
                    </a:cubicBezTo>
                    <a:cubicBezTo>
                      <a:pt x="671" y="98"/>
                      <a:pt x="657" y="99"/>
                      <a:pt x="643" y="100"/>
                    </a:cubicBez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98"/>
              <p:cNvSpPr/>
              <p:nvPr/>
            </p:nvSpPr>
            <p:spPr>
              <a:xfrm>
                <a:off x="5413882" y="3566110"/>
                <a:ext cx="105044" cy="167899"/>
              </a:xfrm>
              <a:custGeom>
                <a:rect b="b" l="l" r="r" t="t"/>
                <a:pathLst>
                  <a:path extrusionOk="0" h="2161" w="1352">
                    <a:moveTo>
                      <a:pt x="610" y="244"/>
                    </a:moveTo>
                    <a:lnTo>
                      <a:pt x="610" y="897"/>
                    </a:lnTo>
                    <a:lnTo>
                      <a:pt x="499" y="864"/>
                    </a:lnTo>
                    <a:cubicBezTo>
                      <a:pt x="444" y="853"/>
                      <a:pt x="399" y="831"/>
                      <a:pt x="355" y="809"/>
                    </a:cubicBezTo>
                    <a:cubicBezTo>
                      <a:pt x="311" y="787"/>
                      <a:pt x="277" y="753"/>
                      <a:pt x="255" y="720"/>
                    </a:cubicBezTo>
                    <a:cubicBezTo>
                      <a:pt x="233" y="676"/>
                      <a:pt x="211" y="620"/>
                      <a:pt x="222" y="576"/>
                    </a:cubicBezTo>
                    <a:cubicBezTo>
                      <a:pt x="222" y="521"/>
                      <a:pt x="233" y="465"/>
                      <a:pt x="255" y="410"/>
                    </a:cubicBezTo>
                    <a:cubicBezTo>
                      <a:pt x="288" y="377"/>
                      <a:pt x="322" y="343"/>
                      <a:pt x="355" y="321"/>
                    </a:cubicBezTo>
                    <a:cubicBezTo>
                      <a:pt x="432" y="277"/>
                      <a:pt x="521" y="244"/>
                      <a:pt x="610" y="244"/>
                    </a:cubicBezTo>
                    <a:close/>
                    <a:moveTo>
                      <a:pt x="765" y="1097"/>
                    </a:moveTo>
                    <a:cubicBezTo>
                      <a:pt x="798" y="1108"/>
                      <a:pt x="842" y="1108"/>
                      <a:pt x="876" y="1119"/>
                    </a:cubicBezTo>
                    <a:cubicBezTo>
                      <a:pt x="931" y="1141"/>
                      <a:pt x="986" y="1163"/>
                      <a:pt x="1042" y="1185"/>
                    </a:cubicBezTo>
                    <a:cubicBezTo>
                      <a:pt x="1075" y="1207"/>
                      <a:pt x="1119" y="1241"/>
                      <a:pt x="1141" y="1285"/>
                    </a:cubicBezTo>
                    <a:cubicBezTo>
                      <a:pt x="1175" y="1329"/>
                      <a:pt x="1186" y="1396"/>
                      <a:pt x="1186" y="1451"/>
                    </a:cubicBezTo>
                    <a:cubicBezTo>
                      <a:pt x="1186" y="1562"/>
                      <a:pt x="1130" y="1662"/>
                      <a:pt x="1042" y="1717"/>
                    </a:cubicBezTo>
                    <a:cubicBezTo>
                      <a:pt x="953" y="1761"/>
                      <a:pt x="853" y="1795"/>
                      <a:pt x="765" y="1806"/>
                    </a:cubicBezTo>
                    <a:lnTo>
                      <a:pt x="765" y="1097"/>
                    </a:lnTo>
                    <a:close/>
                    <a:moveTo>
                      <a:pt x="665" y="0"/>
                    </a:moveTo>
                    <a:cubicBezTo>
                      <a:pt x="643" y="0"/>
                      <a:pt x="621" y="22"/>
                      <a:pt x="621" y="55"/>
                    </a:cubicBezTo>
                    <a:lnTo>
                      <a:pt x="621" y="89"/>
                    </a:lnTo>
                    <a:cubicBezTo>
                      <a:pt x="499" y="100"/>
                      <a:pt x="377" y="133"/>
                      <a:pt x="277" y="188"/>
                    </a:cubicBezTo>
                    <a:cubicBezTo>
                      <a:pt x="144" y="266"/>
                      <a:pt x="67" y="421"/>
                      <a:pt x="78" y="576"/>
                    </a:cubicBezTo>
                    <a:cubicBezTo>
                      <a:pt x="67" y="654"/>
                      <a:pt x="89" y="731"/>
                      <a:pt x="133" y="798"/>
                    </a:cubicBezTo>
                    <a:cubicBezTo>
                      <a:pt x="167" y="853"/>
                      <a:pt x="211" y="908"/>
                      <a:pt x="266" y="942"/>
                    </a:cubicBezTo>
                    <a:cubicBezTo>
                      <a:pt x="333" y="975"/>
                      <a:pt x="388" y="997"/>
                      <a:pt x="455" y="1019"/>
                    </a:cubicBezTo>
                    <a:lnTo>
                      <a:pt x="610" y="1063"/>
                    </a:lnTo>
                    <a:lnTo>
                      <a:pt x="610" y="1795"/>
                    </a:lnTo>
                    <a:cubicBezTo>
                      <a:pt x="499" y="1795"/>
                      <a:pt x="388" y="1750"/>
                      <a:pt x="299" y="1684"/>
                    </a:cubicBezTo>
                    <a:cubicBezTo>
                      <a:pt x="200" y="1584"/>
                      <a:pt x="155" y="1440"/>
                      <a:pt x="167" y="1307"/>
                    </a:cubicBezTo>
                    <a:cubicBezTo>
                      <a:pt x="167" y="1274"/>
                      <a:pt x="144" y="1252"/>
                      <a:pt x="111" y="1252"/>
                    </a:cubicBezTo>
                    <a:lnTo>
                      <a:pt x="67" y="1252"/>
                    </a:lnTo>
                    <a:cubicBezTo>
                      <a:pt x="56" y="1252"/>
                      <a:pt x="34" y="1263"/>
                      <a:pt x="34" y="1274"/>
                    </a:cubicBezTo>
                    <a:cubicBezTo>
                      <a:pt x="23" y="1285"/>
                      <a:pt x="11" y="1296"/>
                      <a:pt x="11" y="1307"/>
                    </a:cubicBezTo>
                    <a:cubicBezTo>
                      <a:pt x="0" y="1484"/>
                      <a:pt x="67" y="1662"/>
                      <a:pt x="200" y="1784"/>
                    </a:cubicBezTo>
                    <a:cubicBezTo>
                      <a:pt x="311" y="1883"/>
                      <a:pt x="455" y="1939"/>
                      <a:pt x="610" y="1950"/>
                    </a:cubicBezTo>
                    <a:lnTo>
                      <a:pt x="610" y="2116"/>
                    </a:lnTo>
                    <a:cubicBezTo>
                      <a:pt x="610" y="2138"/>
                      <a:pt x="632" y="2160"/>
                      <a:pt x="665" y="2160"/>
                    </a:cubicBezTo>
                    <a:lnTo>
                      <a:pt x="709" y="2160"/>
                    </a:lnTo>
                    <a:cubicBezTo>
                      <a:pt x="743" y="2160"/>
                      <a:pt x="765" y="2138"/>
                      <a:pt x="765" y="2116"/>
                    </a:cubicBezTo>
                    <a:lnTo>
                      <a:pt x="765" y="1961"/>
                    </a:lnTo>
                    <a:cubicBezTo>
                      <a:pt x="898" y="1950"/>
                      <a:pt x="1020" y="1905"/>
                      <a:pt x="1130" y="1839"/>
                    </a:cubicBezTo>
                    <a:cubicBezTo>
                      <a:pt x="1274" y="1761"/>
                      <a:pt x="1352" y="1606"/>
                      <a:pt x="1341" y="1451"/>
                    </a:cubicBezTo>
                    <a:cubicBezTo>
                      <a:pt x="1341" y="1374"/>
                      <a:pt x="1330" y="1285"/>
                      <a:pt x="1296" y="1219"/>
                    </a:cubicBezTo>
                    <a:cubicBezTo>
                      <a:pt x="1263" y="1163"/>
                      <a:pt x="1208" y="1108"/>
                      <a:pt x="1152" y="1075"/>
                    </a:cubicBezTo>
                    <a:cubicBezTo>
                      <a:pt x="1097" y="1041"/>
                      <a:pt x="1031" y="1008"/>
                      <a:pt x="964" y="997"/>
                    </a:cubicBezTo>
                    <a:cubicBezTo>
                      <a:pt x="909" y="975"/>
                      <a:pt x="831" y="964"/>
                      <a:pt x="765" y="942"/>
                    </a:cubicBezTo>
                    <a:lnTo>
                      <a:pt x="765" y="255"/>
                    </a:lnTo>
                    <a:cubicBezTo>
                      <a:pt x="864" y="255"/>
                      <a:pt x="953" y="288"/>
                      <a:pt x="1031" y="343"/>
                    </a:cubicBezTo>
                    <a:cubicBezTo>
                      <a:pt x="1119" y="432"/>
                      <a:pt x="1164" y="543"/>
                      <a:pt x="1164" y="665"/>
                    </a:cubicBezTo>
                    <a:cubicBezTo>
                      <a:pt x="1164" y="687"/>
                      <a:pt x="1186" y="709"/>
                      <a:pt x="1208" y="709"/>
                    </a:cubicBezTo>
                    <a:lnTo>
                      <a:pt x="1252" y="709"/>
                    </a:lnTo>
                    <a:cubicBezTo>
                      <a:pt x="1274" y="709"/>
                      <a:pt x="1285" y="709"/>
                      <a:pt x="1296" y="698"/>
                    </a:cubicBezTo>
                    <a:cubicBezTo>
                      <a:pt x="1308" y="687"/>
                      <a:pt x="1308" y="676"/>
                      <a:pt x="1308" y="654"/>
                    </a:cubicBezTo>
                    <a:cubicBezTo>
                      <a:pt x="1319" y="499"/>
                      <a:pt x="1252" y="343"/>
                      <a:pt x="1130" y="233"/>
                    </a:cubicBezTo>
                    <a:cubicBezTo>
                      <a:pt x="1020" y="155"/>
                      <a:pt x="898" y="111"/>
                      <a:pt x="765" y="100"/>
                    </a:cubicBezTo>
                    <a:lnTo>
                      <a:pt x="765" y="55"/>
                    </a:lnTo>
                    <a:cubicBezTo>
                      <a:pt x="765" y="22"/>
                      <a:pt x="743"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37" name="Google Shape;2337;p98"/>
          <p:cNvSpPr/>
          <p:nvPr/>
        </p:nvSpPr>
        <p:spPr>
          <a:xfrm flipH="1">
            <a:off x="4697313" y="49127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98"/>
          <p:cNvSpPr/>
          <p:nvPr/>
        </p:nvSpPr>
        <p:spPr>
          <a:xfrm flipH="1">
            <a:off x="940263" y="774913"/>
            <a:ext cx="81000" cy="81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98"/>
          <p:cNvSpPr txBox="1"/>
          <p:nvPr>
            <p:ph idx="14" type="subTitle"/>
          </p:nvPr>
        </p:nvSpPr>
        <p:spPr>
          <a:xfrm>
            <a:off x="1102489" y="1611762"/>
            <a:ext cx="2446500" cy="4737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rPr lang="en-US"/>
              <a:t>Push</a:t>
            </a:r>
            <a:endParaRPr/>
          </a:p>
        </p:txBody>
      </p:sp>
      <p:pic>
        <p:nvPicPr>
          <p:cNvPr id="2340" name="Google Shape;2340;p98"/>
          <p:cNvPicPr preferRelativeResize="0"/>
          <p:nvPr/>
        </p:nvPicPr>
        <p:blipFill rotWithShape="1">
          <a:blip r:embed="rId3">
            <a:alphaModFix/>
          </a:blip>
          <a:srcRect b="0" l="0" r="0" t="0"/>
          <a:stretch/>
        </p:blipFill>
        <p:spPr>
          <a:xfrm>
            <a:off x="-535586" y="-525183"/>
            <a:ext cx="2617966" cy="2440734"/>
          </a:xfrm>
          <a:prstGeom prst="rect">
            <a:avLst/>
          </a:prstGeom>
          <a:noFill/>
          <a:ln>
            <a:noFill/>
          </a:ln>
        </p:spPr>
      </p:pic>
      <p:pic>
        <p:nvPicPr>
          <p:cNvPr id="2341" name="Google Shape;2341;p98"/>
          <p:cNvPicPr preferRelativeResize="0"/>
          <p:nvPr/>
        </p:nvPicPr>
        <p:blipFill rotWithShape="1">
          <a:blip r:embed="rId4">
            <a:alphaModFix/>
          </a:blip>
          <a:srcRect b="0" l="0" r="0" t="0"/>
          <a:stretch/>
        </p:blipFill>
        <p:spPr>
          <a:xfrm>
            <a:off x="1219200" y="403897"/>
            <a:ext cx="4328535" cy="823031"/>
          </a:xfrm>
          <a:prstGeom prst="rect">
            <a:avLst/>
          </a:prstGeom>
          <a:noFill/>
          <a:ln>
            <a:noFill/>
          </a:ln>
        </p:spPr>
      </p:pic>
      <p:sp>
        <p:nvSpPr>
          <p:cNvPr id="2342" name="Google Shape;2342;p98"/>
          <p:cNvSpPr txBox="1"/>
          <p:nvPr>
            <p:ph idx="14" type="subTitle"/>
          </p:nvPr>
        </p:nvSpPr>
        <p:spPr>
          <a:xfrm>
            <a:off x="5334000" y="1611762"/>
            <a:ext cx="2446500" cy="4737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None/>
            </a:pPr>
            <a:r>
              <a:rPr lang="en-US"/>
              <a:t>Pop</a:t>
            </a:r>
            <a:endParaRPr/>
          </a:p>
        </p:txBody>
      </p:sp>
      <p:pic>
        <p:nvPicPr>
          <p:cNvPr id="2343" name="Google Shape;2343;p98"/>
          <p:cNvPicPr preferRelativeResize="0"/>
          <p:nvPr/>
        </p:nvPicPr>
        <p:blipFill rotWithShape="1">
          <a:blip r:embed="rId5">
            <a:alphaModFix/>
          </a:blip>
          <a:srcRect b="0" l="0" r="0" t="0"/>
          <a:stretch/>
        </p:blipFill>
        <p:spPr>
          <a:xfrm>
            <a:off x="773397" y="2062868"/>
            <a:ext cx="2898998" cy="2814967"/>
          </a:xfrm>
          <a:prstGeom prst="rect">
            <a:avLst/>
          </a:prstGeom>
          <a:noFill/>
          <a:ln>
            <a:noFill/>
          </a:ln>
        </p:spPr>
      </p:pic>
      <p:pic>
        <p:nvPicPr>
          <p:cNvPr id="2344" name="Google Shape;2344;p98"/>
          <p:cNvPicPr preferRelativeResize="0"/>
          <p:nvPr/>
        </p:nvPicPr>
        <p:blipFill rotWithShape="1">
          <a:blip r:embed="rId6">
            <a:alphaModFix/>
          </a:blip>
          <a:srcRect b="0" l="0" r="0" t="0"/>
          <a:stretch/>
        </p:blipFill>
        <p:spPr>
          <a:xfrm>
            <a:off x="4343400" y="2062868"/>
            <a:ext cx="4690866" cy="276258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99"/>
          <p:cNvSpPr txBox="1"/>
          <p:nvPr>
            <p:ph idx="1" type="subTitle"/>
          </p:nvPr>
        </p:nvSpPr>
        <p:spPr>
          <a:xfrm>
            <a:off x="152400" y="2223570"/>
            <a:ext cx="5029200" cy="4737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None/>
            </a:pPr>
            <a:r>
              <a:rPr lang="en-US" sz="1600">
                <a:solidFill>
                  <a:srgbClr val="071339"/>
                </a:solidFill>
                <a:latin typeface="Arial"/>
                <a:ea typeface="Arial"/>
                <a:cs typeface="Arial"/>
                <a:sym typeface="Arial"/>
              </a:rPr>
              <a:t>Hoạt động top :  Để lấy giá trị phần tử nằm trên cùng ngăn xếp (Top), chúng ta chỉ cần làm tương tự như lấy phần tử trên cùng ra khỏi ngăn xếp, nhưng chúng ta không hủy node đó đi.</a:t>
            </a:r>
            <a:endParaRPr sz="1600">
              <a:solidFill>
                <a:srgbClr val="071339"/>
              </a:solidFill>
              <a:latin typeface="Arial"/>
              <a:ea typeface="Arial"/>
              <a:cs typeface="Arial"/>
              <a:sym typeface="Arial"/>
            </a:endParaRPr>
          </a:p>
        </p:txBody>
      </p:sp>
      <p:pic>
        <p:nvPicPr>
          <p:cNvPr id="2350" name="Google Shape;2350;p99"/>
          <p:cNvPicPr preferRelativeResize="0"/>
          <p:nvPr/>
        </p:nvPicPr>
        <p:blipFill rotWithShape="1">
          <a:blip r:embed="rId3">
            <a:alphaModFix/>
          </a:blip>
          <a:srcRect b="0" l="0" r="0" t="0"/>
          <a:stretch/>
        </p:blipFill>
        <p:spPr>
          <a:xfrm>
            <a:off x="-533400" y="-402384"/>
            <a:ext cx="2617966" cy="2440734"/>
          </a:xfrm>
          <a:prstGeom prst="rect">
            <a:avLst/>
          </a:prstGeom>
          <a:noFill/>
          <a:ln>
            <a:noFill/>
          </a:ln>
        </p:spPr>
      </p:pic>
      <p:pic>
        <p:nvPicPr>
          <p:cNvPr id="2351" name="Google Shape;2351;p99"/>
          <p:cNvPicPr preferRelativeResize="0"/>
          <p:nvPr/>
        </p:nvPicPr>
        <p:blipFill rotWithShape="1">
          <a:blip r:embed="rId4">
            <a:alphaModFix/>
          </a:blip>
          <a:srcRect b="0" l="0" r="0" t="0"/>
          <a:stretch/>
        </p:blipFill>
        <p:spPr>
          <a:xfrm>
            <a:off x="1219200" y="374198"/>
            <a:ext cx="4328535" cy="823031"/>
          </a:xfrm>
          <a:prstGeom prst="rect">
            <a:avLst/>
          </a:prstGeom>
          <a:noFill/>
          <a:ln>
            <a:noFill/>
          </a:ln>
        </p:spPr>
      </p:pic>
      <p:pic>
        <p:nvPicPr>
          <p:cNvPr id="2352" name="Google Shape;2352;p99"/>
          <p:cNvPicPr preferRelativeResize="0"/>
          <p:nvPr/>
        </p:nvPicPr>
        <p:blipFill rotWithShape="1">
          <a:blip r:embed="rId5">
            <a:alphaModFix/>
          </a:blip>
          <a:srcRect b="0" l="0" r="0" t="0"/>
          <a:stretch/>
        </p:blipFill>
        <p:spPr>
          <a:xfrm>
            <a:off x="5334000" y="992009"/>
            <a:ext cx="3276600" cy="24320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S Electives Health Subject for High School - 9th Grade: Personal Finance by Slidesgo">
  <a:themeElements>
    <a:clrScheme name="Simple Light">
      <a:dk1>
        <a:srgbClr val="0E2773"/>
      </a:dk1>
      <a:lt1>
        <a:srgbClr val="1B44BF"/>
      </a:lt1>
      <a:dk2>
        <a:srgbClr val="416EF2"/>
      </a:dk2>
      <a:lt2>
        <a:srgbClr val="C4DDF2"/>
      </a:lt2>
      <a:accent1>
        <a:srgbClr val="FF596C"/>
      </a:accent1>
      <a:accent2>
        <a:srgbClr val="FCD949"/>
      </a:accent2>
      <a:accent3>
        <a:srgbClr val="FFEB9A"/>
      </a:accent3>
      <a:accent4>
        <a:srgbClr val="FFFFFF"/>
      </a:accent4>
      <a:accent5>
        <a:srgbClr val="FFFFFF"/>
      </a:accent5>
      <a:accent6>
        <a:srgbClr val="FFFFFF"/>
      </a:accent6>
      <a:hlink>
        <a:srgbClr val="1B44B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Administrator</dc:creator>
</cp:coreProperties>
</file>